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4"/>
  </p:sldMasterIdLst>
  <p:notesMasterIdLst>
    <p:notesMasterId r:id="rId24"/>
  </p:notesMasterIdLst>
  <p:handoutMasterIdLst>
    <p:handoutMasterId r:id="rId25"/>
  </p:handoutMasterIdLst>
  <p:sldIdLst>
    <p:sldId id="256" r:id="rId5"/>
    <p:sldId id="258" r:id="rId6"/>
    <p:sldId id="308" r:id="rId7"/>
    <p:sldId id="262" r:id="rId8"/>
    <p:sldId id="263" r:id="rId9"/>
    <p:sldId id="345" r:id="rId10"/>
    <p:sldId id="344" r:id="rId11"/>
    <p:sldId id="346" r:id="rId12"/>
    <p:sldId id="268" r:id="rId13"/>
    <p:sldId id="347" r:id="rId14"/>
    <p:sldId id="365" r:id="rId15"/>
    <p:sldId id="341" r:id="rId16"/>
    <p:sldId id="368" r:id="rId17"/>
    <p:sldId id="269" r:id="rId18"/>
    <p:sldId id="281" r:id="rId19"/>
    <p:sldId id="369" r:id="rId20"/>
    <p:sldId id="353" r:id="rId21"/>
    <p:sldId id="367" r:id="rId22"/>
    <p:sldId id="260" r:id="rId23"/>
  </p:sldIdLst>
  <p:sldSz cx="9144000" cy="6858000" type="screen4x3"/>
  <p:notesSz cx="6797675" cy="99266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A2CEBA0A-8F89-4797-87B1-9BC9E9CBAC08}">
          <p14:sldIdLst>
            <p14:sldId id="256"/>
            <p14:sldId id="258"/>
            <p14:sldId id="308"/>
            <p14:sldId id="262"/>
            <p14:sldId id="263"/>
            <p14:sldId id="345"/>
            <p14:sldId id="344"/>
            <p14:sldId id="346"/>
            <p14:sldId id="268"/>
            <p14:sldId id="347"/>
            <p14:sldId id="365"/>
            <p14:sldId id="341"/>
            <p14:sldId id="368"/>
            <p14:sldId id="269"/>
            <p14:sldId id="281"/>
            <p14:sldId id="369"/>
            <p14:sldId id="353"/>
            <p14:sldId id="367"/>
            <p14:sldId id="260"/>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060" autoAdjust="0"/>
    <p:restoredTop sz="94660"/>
  </p:normalViewPr>
  <p:slideViewPr>
    <p:cSldViewPr snapToGrid="0">
      <p:cViewPr varScale="1">
        <p:scale>
          <a:sx n="114" d="100"/>
          <a:sy n="114" d="100"/>
        </p:scale>
        <p:origin x="1326" y="102"/>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87" d="100"/>
          <a:sy n="87" d="100"/>
        </p:scale>
        <p:origin x="3840" y="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F538A82B-5C23-420C-8687-0C9171626236}" type="datetimeFigureOut">
              <a:rPr lang="en-US" smtClean="0"/>
              <a:t>22/08/2023</a:t>
            </a:fld>
            <a:endParaRPr lang="en-US"/>
          </a:p>
        </p:txBody>
      </p:sp>
      <p:sp>
        <p:nvSpPr>
          <p:cNvPr id="4" name="Footer Placeholder 3"/>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8188BED0-45C0-45C2-8D56-EE51AC9FB7EC}" type="slidenum">
              <a:rPr lang="en-US" smtClean="0"/>
              <a:t>‹#›</a:t>
            </a:fld>
            <a:endParaRPr lang="en-US"/>
          </a:p>
        </p:txBody>
      </p:sp>
    </p:spTree>
    <p:extLst>
      <p:ext uri="{BB962C8B-B14F-4D97-AF65-F5344CB8AC3E}">
        <p14:creationId xmlns:p14="http://schemas.microsoft.com/office/powerpoint/2010/main" val="162872150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4735BD51-8ECD-478D-BD5B-FC91342292DC}" type="datetimeFigureOut">
              <a:rPr lang="en-US" smtClean="0"/>
              <a:t>22/08/2023</a:t>
            </a:fld>
            <a:endParaRPr lang="en-US"/>
          </a:p>
        </p:txBody>
      </p:sp>
      <p:sp>
        <p:nvSpPr>
          <p:cNvPr id="4" name="Slide Image Placeholder 3"/>
          <p:cNvSpPr>
            <a:spLocks noGrp="1" noRot="1" noChangeAspect="1"/>
          </p:cNvSpPr>
          <p:nvPr>
            <p:ph type="sldImg" idx="2"/>
          </p:nvPr>
        </p:nvSpPr>
        <p:spPr>
          <a:xfrm>
            <a:off x="1166813" y="1241425"/>
            <a:ext cx="4464050" cy="334962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D60CBF75-41F8-4F1E-9C10-6CB12B08EF48}" type="slidenum">
              <a:rPr lang="en-US" smtClean="0"/>
              <a:t>‹#›</a:t>
            </a:fld>
            <a:endParaRPr lang="en-US"/>
          </a:p>
        </p:txBody>
      </p:sp>
    </p:spTree>
    <p:extLst>
      <p:ext uri="{BB962C8B-B14F-4D97-AF65-F5344CB8AC3E}">
        <p14:creationId xmlns:p14="http://schemas.microsoft.com/office/powerpoint/2010/main" val="34978439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60CBF75-41F8-4F1E-9C10-6CB12B08EF48}" type="slidenum">
              <a:rPr lang="en-US" smtClean="0"/>
              <a:t>1</a:t>
            </a:fld>
            <a:endParaRPr lang="en-US"/>
          </a:p>
        </p:txBody>
      </p:sp>
    </p:spTree>
    <p:extLst>
      <p:ext uri="{BB962C8B-B14F-4D97-AF65-F5344CB8AC3E}">
        <p14:creationId xmlns:p14="http://schemas.microsoft.com/office/powerpoint/2010/main" val="39569226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60CBF75-41F8-4F1E-9C10-6CB12B08EF48}" type="slidenum">
              <a:rPr lang="en-US" smtClean="0"/>
              <a:t>18</a:t>
            </a:fld>
            <a:endParaRPr lang="en-US"/>
          </a:p>
        </p:txBody>
      </p:sp>
    </p:spTree>
    <p:extLst>
      <p:ext uri="{BB962C8B-B14F-4D97-AF65-F5344CB8AC3E}">
        <p14:creationId xmlns:p14="http://schemas.microsoft.com/office/powerpoint/2010/main" val="20375986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60CBF75-41F8-4F1E-9C10-6CB12B08EF48}" type="slidenum">
              <a:rPr lang="en-US" smtClean="0"/>
              <a:t>19</a:t>
            </a:fld>
            <a:endParaRPr lang="en-US"/>
          </a:p>
        </p:txBody>
      </p:sp>
    </p:spTree>
    <p:extLst>
      <p:ext uri="{BB962C8B-B14F-4D97-AF65-F5344CB8AC3E}">
        <p14:creationId xmlns:p14="http://schemas.microsoft.com/office/powerpoint/2010/main" val="26136035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60CBF75-41F8-4F1E-9C10-6CB12B08EF48}" type="slidenum">
              <a:rPr lang="en-US" smtClean="0"/>
              <a:t>2</a:t>
            </a:fld>
            <a:endParaRPr lang="en-US"/>
          </a:p>
        </p:txBody>
      </p:sp>
    </p:spTree>
    <p:extLst>
      <p:ext uri="{BB962C8B-B14F-4D97-AF65-F5344CB8AC3E}">
        <p14:creationId xmlns:p14="http://schemas.microsoft.com/office/powerpoint/2010/main" val="31891578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60CBF75-41F8-4F1E-9C10-6CB12B08EF48}" type="slidenum">
              <a:rPr lang="en-US" smtClean="0"/>
              <a:t>4</a:t>
            </a:fld>
            <a:endParaRPr lang="en-US"/>
          </a:p>
        </p:txBody>
      </p:sp>
    </p:spTree>
    <p:extLst>
      <p:ext uri="{BB962C8B-B14F-4D97-AF65-F5344CB8AC3E}">
        <p14:creationId xmlns:p14="http://schemas.microsoft.com/office/powerpoint/2010/main" val="34572426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60CBF75-41F8-4F1E-9C10-6CB12B08EF48}" type="slidenum">
              <a:rPr lang="en-US" smtClean="0"/>
              <a:t>5</a:t>
            </a:fld>
            <a:endParaRPr lang="en-US"/>
          </a:p>
        </p:txBody>
      </p:sp>
    </p:spTree>
    <p:extLst>
      <p:ext uri="{BB962C8B-B14F-4D97-AF65-F5344CB8AC3E}">
        <p14:creationId xmlns:p14="http://schemas.microsoft.com/office/powerpoint/2010/main" val="12607949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60CBF75-41F8-4F1E-9C10-6CB12B08EF48}" type="slidenum">
              <a:rPr lang="en-US" smtClean="0"/>
              <a:t>9</a:t>
            </a:fld>
            <a:endParaRPr lang="en-US"/>
          </a:p>
        </p:txBody>
      </p:sp>
    </p:spTree>
    <p:extLst>
      <p:ext uri="{BB962C8B-B14F-4D97-AF65-F5344CB8AC3E}">
        <p14:creationId xmlns:p14="http://schemas.microsoft.com/office/powerpoint/2010/main" val="11402515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following presentation will primarily focus on findings, conclusions and recommendations pertinent to the PCB. </a:t>
            </a:r>
          </a:p>
          <a:p>
            <a:endParaRPr lang="en-GB" dirty="0"/>
          </a:p>
        </p:txBody>
      </p:sp>
      <p:sp>
        <p:nvSpPr>
          <p:cNvPr id="4" name="Slide Number Placeholder 3"/>
          <p:cNvSpPr>
            <a:spLocks noGrp="1"/>
          </p:cNvSpPr>
          <p:nvPr>
            <p:ph type="sldNum" sz="quarter" idx="10"/>
          </p:nvPr>
        </p:nvSpPr>
        <p:spPr/>
        <p:txBody>
          <a:bodyPr/>
          <a:lstStyle/>
          <a:p>
            <a:fld id="{D60CBF75-41F8-4F1E-9C10-6CB12B08EF48}" type="slidenum">
              <a:rPr lang="en-US" smtClean="0"/>
              <a:t>11</a:t>
            </a:fld>
            <a:endParaRPr lang="en-US"/>
          </a:p>
        </p:txBody>
      </p:sp>
    </p:spTree>
    <p:extLst>
      <p:ext uri="{BB962C8B-B14F-4D97-AF65-F5344CB8AC3E}">
        <p14:creationId xmlns:p14="http://schemas.microsoft.com/office/powerpoint/2010/main" val="19366530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following presentation will primarily focus on findings, conclusions and recommendations pertinent to the PCB. </a:t>
            </a:r>
          </a:p>
          <a:p>
            <a:endParaRPr lang="en-GB" dirty="0"/>
          </a:p>
        </p:txBody>
      </p:sp>
      <p:sp>
        <p:nvSpPr>
          <p:cNvPr id="4" name="Slide Number Placeholder 3"/>
          <p:cNvSpPr>
            <a:spLocks noGrp="1"/>
          </p:cNvSpPr>
          <p:nvPr>
            <p:ph type="sldNum" sz="quarter" idx="10"/>
          </p:nvPr>
        </p:nvSpPr>
        <p:spPr/>
        <p:txBody>
          <a:bodyPr/>
          <a:lstStyle/>
          <a:p>
            <a:fld id="{D60CBF75-41F8-4F1E-9C10-6CB12B08EF48}" type="slidenum">
              <a:rPr lang="en-US" smtClean="0"/>
              <a:t>12</a:t>
            </a:fld>
            <a:endParaRPr lang="en-US"/>
          </a:p>
        </p:txBody>
      </p:sp>
    </p:spTree>
    <p:extLst>
      <p:ext uri="{BB962C8B-B14F-4D97-AF65-F5344CB8AC3E}">
        <p14:creationId xmlns:p14="http://schemas.microsoft.com/office/powerpoint/2010/main" val="170724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60CBF75-41F8-4F1E-9C10-6CB12B08EF48}" type="slidenum">
              <a:rPr lang="en-US" smtClean="0"/>
              <a:t>14</a:t>
            </a:fld>
            <a:endParaRPr lang="en-US"/>
          </a:p>
        </p:txBody>
      </p:sp>
    </p:spTree>
    <p:extLst>
      <p:ext uri="{BB962C8B-B14F-4D97-AF65-F5344CB8AC3E}">
        <p14:creationId xmlns:p14="http://schemas.microsoft.com/office/powerpoint/2010/main" val="30096130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60CBF75-41F8-4F1E-9C10-6CB12B08EF48}" type="slidenum">
              <a:rPr lang="en-US" smtClean="0"/>
              <a:t>15</a:t>
            </a:fld>
            <a:endParaRPr lang="en-US"/>
          </a:p>
        </p:txBody>
      </p:sp>
    </p:spTree>
    <p:extLst>
      <p:ext uri="{BB962C8B-B14F-4D97-AF65-F5344CB8AC3E}">
        <p14:creationId xmlns:p14="http://schemas.microsoft.com/office/powerpoint/2010/main" val="50700754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862050" y="2235200"/>
            <a:ext cx="6858000" cy="2387600"/>
          </a:xfrm>
        </p:spPr>
        <p:txBody>
          <a:bodyPr anchor="b"/>
          <a:lstStyle>
            <a:lvl1pPr algn="ctr">
              <a:defRPr sz="6000" b="1" baseline="0"/>
            </a:lvl1pPr>
          </a:lstStyle>
          <a:p>
            <a:r>
              <a:rPr lang="en-US" dirty="0"/>
              <a:t>Click to add the </a:t>
            </a:r>
            <a:r>
              <a:rPr lang="en-US" sz="6000" dirty="0"/>
              <a:t>presentation title</a:t>
            </a:r>
            <a:br>
              <a:rPr lang="en-US" dirty="0"/>
            </a:br>
            <a:endParaRPr lang="en-US" dirty="0"/>
          </a:p>
        </p:txBody>
      </p:sp>
      <p:sp>
        <p:nvSpPr>
          <p:cNvPr id="3" name="Subtitle 2"/>
          <p:cNvSpPr>
            <a:spLocks noGrp="1"/>
          </p:cNvSpPr>
          <p:nvPr>
            <p:ph type="subTitle" idx="1" hasCustomPrompt="1"/>
          </p:nvPr>
        </p:nvSpPr>
        <p:spPr>
          <a:xfrm>
            <a:off x="1862050" y="5264583"/>
            <a:ext cx="6858000" cy="1260908"/>
          </a:xfrm>
        </p:spPr>
        <p:txBody>
          <a:bodyPr/>
          <a:lstStyle>
            <a:lvl1pPr marL="0" indent="0" algn="ctr">
              <a:buNone/>
              <a:defRPr sz="2400" baseline="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z="2400" dirty="0"/>
              <a:t>Click to add the subtitle (name, event, date)</a:t>
            </a:r>
          </a:p>
        </p:txBody>
      </p:sp>
      <p:pic>
        <p:nvPicPr>
          <p:cNvPr id="9" name="Picture 8"/>
          <p:cNvPicPr>
            <a:picLocks noChangeAspect="1"/>
          </p:cNvPicPr>
          <p:nvPr userDrawn="1"/>
        </p:nvPicPr>
        <p:blipFill rotWithShape="1">
          <a:blip r:embed="rId2" cstate="print">
            <a:extLst>
              <a:ext uri="{28A0092B-C50C-407E-A947-70E740481C1C}">
                <a14:useLocalDpi xmlns:a14="http://schemas.microsoft.com/office/drawing/2010/main" val="0"/>
              </a:ext>
            </a:extLst>
          </a:blip>
          <a:srcRect l="12898" t="17871" r="12111"/>
          <a:stretch/>
        </p:blipFill>
        <p:spPr>
          <a:xfrm rot="16200000">
            <a:off x="-2637222" y="2637223"/>
            <a:ext cx="6858001" cy="1583555"/>
          </a:xfrm>
          <a:prstGeom prst="rect">
            <a:avLst/>
          </a:prstGeom>
        </p:spPr>
      </p:pic>
      <p:pic>
        <p:nvPicPr>
          <p:cNvPr id="10" name="Picture 9"/>
          <p:cNvPicPr>
            <a:picLocks noChangeAspect="1"/>
          </p:cNvPicPr>
          <p:nvPr userDrawn="1"/>
        </p:nvPicPr>
        <p:blipFill rotWithShape="1">
          <a:blip r:embed="rId3" cstate="print">
            <a:extLst>
              <a:ext uri="{28A0092B-C50C-407E-A947-70E740481C1C}">
                <a14:useLocalDpi xmlns:a14="http://schemas.microsoft.com/office/drawing/2010/main" val="0"/>
              </a:ext>
            </a:extLst>
          </a:blip>
          <a:srcRect l="89106" t="17871" r="2661"/>
          <a:stretch/>
        </p:blipFill>
        <p:spPr>
          <a:xfrm rot="16200000">
            <a:off x="5081444" y="-3497888"/>
            <a:ext cx="564668" cy="7560444"/>
          </a:xfrm>
          <a:prstGeom prst="rect">
            <a:avLst/>
          </a:prstGeom>
        </p:spPr>
      </p:pic>
    </p:spTree>
    <p:extLst>
      <p:ext uri="{BB962C8B-B14F-4D97-AF65-F5344CB8AC3E}">
        <p14:creationId xmlns:p14="http://schemas.microsoft.com/office/powerpoint/2010/main" val="8717389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cstate="print">
            <a:extLst>
              <a:ext uri="{28A0092B-C50C-407E-A947-70E740481C1C}">
                <a14:useLocalDpi xmlns:a14="http://schemas.microsoft.com/office/drawing/2010/main" val="0"/>
              </a:ext>
            </a:extLst>
          </a:blip>
          <a:srcRect l="17246" t="23069" r="64724" b="37949"/>
          <a:stretch/>
        </p:blipFill>
        <p:spPr>
          <a:xfrm>
            <a:off x="789319" y="6521392"/>
            <a:ext cx="8354681" cy="336608"/>
          </a:xfrm>
          <a:prstGeom prst="rect">
            <a:avLst/>
          </a:prstGeom>
        </p:spPr>
      </p:pic>
      <p:sp>
        <p:nvSpPr>
          <p:cNvPr id="2" name="Title 1"/>
          <p:cNvSpPr>
            <a:spLocks noGrp="1"/>
          </p:cNvSpPr>
          <p:nvPr>
            <p:ph type="title" hasCustomPrompt="1"/>
          </p:nvPr>
        </p:nvSpPr>
        <p:spPr>
          <a:xfrm>
            <a:off x="931024" y="365127"/>
            <a:ext cx="7886700" cy="1064662"/>
          </a:xfrm>
        </p:spPr>
        <p:txBody>
          <a:bodyPr/>
          <a:lstStyle>
            <a:lvl1pPr>
              <a:defRPr b="1"/>
            </a:lvl1pPr>
          </a:lstStyle>
          <a:p>
            <a:r>
              <a:rPr lang="en-US" dirty="0"/>
              <a:t>Click to edit slide title</a:t>
            </a:r>
          </a:p>
        </p:txBody>
      </p:sp>
      <p:sp>
        <p:nvSpPr>
          <p:cNvPr id="3" name="Content Placeholder 2"/>
          <p:cNvSpPr>
            <a:spLocks noGrp="1"/>
          </p:cNvSpPr>
          <p:nvPr>
            <p:ph idx="1" hasCustomPrompt="1"/>
          </p:nvPr>
        </p:nvSpPr>
        <p:spPr>
          <a:xfrm>
            <a:off x="931024" y="1679171"/>
            <a:ext cx="7886700" cy="4497792"/>
          </a:xfrm>
        </p:spPr>
        <p:txBody>
          <a:bodyPr/>
          <a:lstStyle>
            <a:lvl1pPr>
              <a:defRPr baseline="0"/>
            </a:lvl1pPr>
            <a:lvl2pPr>
              <a:defRPr baseline="0"/>
            </a:lvl2pPr>
            <a:lvl3pPr>
              <a:defRPr baseline="0"/>
            </a:lvl3pPr>
            <a:lvl4pPr>
              <a:defRPr baseline="0"/>
            </a:lvl4pPr>
            <a:lvl5pPr>
              <a:defRPr baseline="0"/>
            </a:lvl5pPr>
          </a:lstStyle>
          <a:p>
            <a:pPr lvl="0"/>
            <a:r>
              <a:rPr lang="en-US" dirty="0"/>
              <a:t>Click to add text, first level</a:t>
            </a:r>
          </a:p>
          <a:p>
            <a:pPr lvl="1"/>
            <a:r>
              <a:rPr lang="en-US" dirty="0"/>
              <a:t>Text, second level</a:t>
            </a:r>
          </a:p>
          <a:p>
            <a:pPr lvl="2"/>
            <a:r>
              <a:rPr lang="en-US" dirty="0"/>
              <a:t>Text, third level</a:t>
            </a:r>
          </a:p>
          <a:p>
            <a:pPr lvl="3"/>
            <a:r>
              <a:rPr lang="en-US" dirty="0"/>
              <a:t>Text, fourth level</a:t>
            </a:r>
          </a:p>
          <a:p>
            <a:pPr lvl="4"/>
            <a:r>
              <a:rPr lang="en-US" dirty="0"/>
              <a:t>Text, fifth level</a:t>
            </a:r>
          </a:p>
        </p:txBody>
      </p:sp>
      <p:sp>
        <p:nvSpPr>
          <p:cNvPr id="5" name="Footer Placeholder 4"/>
          <p:cNvSpPr>
            <a:spLocks noGrp="1"/>
          </p:cNvSpPr>
          <p:nvPr>
            <p:ph type="ftr" sz="quarter" idx="11"/>
          </p:nvPr>
        </p:nvSpPr>
        <p:spPr>
          <a:xfrm>
            <a:off x="3045575" y="6474051"/>
            <a:ext cx="3086100" cy="365125"/>
          </a:xfrm>
        </p:spPr>
        <p:txBody>
          <a:bodyPr/>
          <a:lstStyle>
            <a:lvl1pPr>
              <a:defRPr b="1">
                <a:solidFill>
                  <a:srgbClr val="002060"/>
                </a:solidFill>
              </a:defRPr>
            </a:lvl1pPr>
          </a:lstStyle>
          <a:p>
            <a:r>
              <a:rPr lang="en-US" dirty="0"/>
              <a:t>www.unjiu.org</a:t>
            </a:r>
          </a:p>
        </p:txBody>
      </p:sp>
      <p:sp>
        <p:nvSpPr>
          <p:cNvPr id="6" name="Slide Number Placeholder 5"/>
          <p:cNvSpPr>
            <a:spLocks noGrp="1"/>
          </p:cNvSpPr>
          <p:nvPr>
            <p:ph type="sldNum" sz="quarter" idx="12"/>
          </p:nvPr>
        </p:nvSpPr>
        <p:spPr>
          <a:xfrm>
            <a:off x="6760324" y="6492875"/>
            <a:ext cx="2057400" cy="365125"/>
          </a:xfrm>
        </p:spPr>
        <p:txBody>
          <a:bodyPr/>
          <a:lstStyle>
            <a:lvl1pPr>
              <a:defRPr>
                <a:solidFill>
                  <a:srgbClr val="002060"/>
                </a:solidFill>
              </a:defRPr>
            </a:lvl1pPr>
          </a:lstStyle>
          <a:p>
            <a:fld id="{4B7089FF-019A-4C6F-9750-2CDB39FA8EB8}" type="slidenum">
              <a:rPr lang="en-US" smtClean="0"/>
              <a:pPr/>
              <a:t>‹#›</a:t>
            </a:fld>
            <a:endParaRPr lang="en-US" dirty="0"/>
          </a:p>
        </p:txBody>
      </p:sp>
      <p:pic>
        <p:nvPicPr>
          <p:cNvPr id="7" name="Picture 6"/>
          <p:cNvPicPr>
            <a:picLocks noChangeAspect="1"/>
          </p:cNvPicPr>
          <p:nvPr userDrawn="1"/>
        </p:nvPicPr>
        <p:blipFill rotWithShape="1">
          <a:blip r:embed="rId3" cstate="print">
            <a:extLst>
              <a:ext uri="{28A0092B-C50C-407E-A947-70E740481C1C}">
                <a14:useLocalDpi xmlns:a14="http://schemas.microsoft.com/office/drawing/2010/main" val="0"/>
              </a:ext>
            </a:extLst>
          </a:blip>
          <a:srcRect l="17246" t="23069" r="7464" b="35995"/>
          <a:stretch/>
        </p:blipFill>
        <p:spPr>
          <a:xfrm rot="16200000">
            <a:off x="-3034340" y="3034341"/>
            <a:ext cx="6858001" cy="789320"/>
          </a:xfrm>
          <a:prstGeom prst="rect">
            <a:avLst/>
          </a:prstGeom>
        </p:spPr>
      </p:pic>
    </p:spTree>
    <p:extLst>
      <p:ext uri="{BB962C8B-B14F-4D97-AF65-F5344CB8AC3E}">
        <p14:creationId xmlns:p14="http://schemas.microsoft.com/office/powerpoint/2010/main" val="156863486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62B3FCD-60EF-457D-AF9A-88ADB56FED28}" type="datetime1">
              <a:rPr lang="en-US" smtClean="0"/>
              <a:t>22/08/2023</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www.unjiu.org</a:t>
            </a: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B44620-4DB0-4BFD-9464-57D972E6E039}" type="slidenum">
              <a:rPr lang="en-US" smtClean="0"/>
              <a:t>‹#›</a:t>
            </a:fld>
            <a:endParaRPr lang="en-US"/>
          </a:p>
        </p:txBody>
      </p:sp>
    </p:spTree>
    <p:extLst>
      <p:ext uri="{BB962C8B-B14F-4D97-AF65-F5344CB8AC3E}">
        <p14:creationId xmlns:p14="http://schemas.microsoft.com/office/powerpoint/2010/main" val="1249412087"/>
      </p:ext>
    </p:extLst>
  </p:cSld>
  <p:clrMap bg1="lt1" tx1="dk1" bg2="lt2" tx2="dk2" accent1="accent1" accent2="accent2" accent3="accent3" accent4="accent4" accent5="accent5" accent6="accent6" hlink="hlink" folHlink="folHlink"/>
  <p:sldLayoutIdLst>
    <p:sldLayoutId id="2147483661" r:id="rId1"/>
    <p:sldLayoutId id="2147483662" r:id="rId2"/>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www.unjiu.org/" TargetMode="External"/><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6.jp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694270" y="2595243"/>
            <a:ext cx="7178040" cy="2912587"/>
          </a:xfrm>
        </p:spPr>
        <p:txBody>
          <a:bodyPr>
            <a:normAutofit lnSpcReduction="10000"/>
          </a:bodyPr>
          <a:lstStyle/>
          <a:p>
            <a:endParaRPr lang="en-US" dirty="0"/>
          </a:p>
          <a:p>
            <a:r>
              <a:rPr lang="en-US" b="1" dirty="0"/>
              <a:t>Presentation to the Joint Swiss-UNITAR Briefing on United Nations Budgetary Matters</a:t>
            </a:r>
          </a:p>
          <a:p>
            <a:endParaRPr lang="en-US" b="1" dirty="0"/>
          </a:p>
          <a:p>
            <a:r>
              <a:rPr lang="en-US" b="1" dirty="0"/>
              <a:t>Day 3: Oversight Mechanisms</a:t>
            </a:r>
          </a:p>
          <a:p>
            <a:endParaRPr lang="en-US" b="1" dirty="0"/>
          </a:p>
          <a:p>
            <a:r>
              <a:rPr lang="en-US" sz="2000" dirty="0"/>
              <a:t>7 September 2023</a:t>
            </a:r>
          </a:p>
        </p:txBody>
      </p:sp>
      <p:sp>
        <p:nvSpPr>
          <p:cNvPr id="4" name="Rectangle 2"/>
          <p:cNvSpPr>
            <a:spLocks noGrp="1" noChangeArrowheads="1"/>
          </p:cNvSpPr>
          <p:nvPr>
            <p:ph type="ctrTitle"/>
          </p:nvPr>
        </p:nvSpPr>
        <p:spPr>
          <a:xfrm>
            <a:off x="1862050" y="1120139"/>
            <a:ext cx="7178040" cy="1475105"/>
          </a:xfrm>
        </p:spPr>
        <p:txBody>
          <a:bodyPr lIns="92075" tIns="46038" rIns="92075" bIns="46038">
            <a:normAutofit fontScale="90000"/>
          </a:bodyPr>
          <a:lstStyle/>
          <a:p>
            <a:pPr eaLnBrk="1" hangingPunct="1">
              <a:defRPr/>
            </a:pPr>
            <a:br>
              <a:rPr lang="en-US" sz="4400" dirty="0">
                <a:ea typeface="ＭＳ Ｐゴシック" pitchFamily="34" charset="-128"/>
              </a:rPr>
            </a:br>
            <a:r>
              <a:rPr lang="en-US" sz="4400" dirty="0">
                <a:solidFill>
                  <a:schemeClr val="accent5"/>
                </a:solidFill>
                <a:latin typeface="Abadi" panose="020B0604020104020204" pitchFamily="34" charset="0"/>
                <a:ea typeface="ＭＳ Ｐゴシック" pitchFamily="34" charset="-128"/>
              </a:rPr>
              <a:t>The Joint Inspection Unit of the </a:t>
            </a:r>
            <a:br>
              <a:rPr lang="en-US" sz="4400" dirty="0">
                <a:solidFill>
                  <a:schemeClr val="accent5"/>
                </a:solidFill>
                <a:latin typeface="Abadi" panose="020B0604020104020204" pitchFamily="34" charset="0"/>
                <a:ea typeface="ＭＳ Ｐゴシック" pitchFamily="34" charset="-128"/>
              </a:rPr>
            </a:br>
            <a:r>
              <a:rPr lang="en-US" sz="4400" dirty="0">
                <a:solidFill>
                  <a:schemeClr val="accent5"/>
                </a:solidFill>
                <a:latin typeface="Abadi" panose="020B0604020104020204" pitchFamily="34" charset="0"/>
                <a:ea typeface="ＭＳ Ｐゴシック" pitchFamily="34" charset="-128"/>
              </a:rPr>
              <a:t>United Nations system</a:t>
            </a:r>
          </a:p>
        </p:txBody>
      </p:sp>
    </p:spTree>
    <p:extLst>
      <p:ext uri="{BB962C8B-B14F-4D97-AF65-F5344CB8AC3E}">
        <p14:creationId xmlns:p14="http://schemas.microsoft.com/office/powerpoint/2010/main" val="13122772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2120C5-D339-4F49-A0FB-4CADACCEB85B}"/>
              </a:ext>
            </a:extLst>
          </p:cNvPr>
          <p:cNvSpPr>
            <a:spLocks noGrp="1"/>
          </p:cNvSpPr>
          <p:nvPr>
            <p:ph type="title"/>
          </p:nvPr>
        </p:nvSpPr>
        <p:spPr>
          <a:xfrm>
            <a:off x="876650" y="607525"/>
            <a:ext cx="7722590" cy="660836"/>
          </a:xfrm>
        </p:spPr>
        <p:txBody>
          <a:bodyPr>
            <a:normAutofit/>
          </a:bodyPr>
          <a:lstStyle/>
          <a:p>
            <a:pPr algn="ctr"/>
            <a:r>
              <a:rPr lang="en-US" sz="3200" dirty="0">
                <a:solidFill>
                  <a:schemeClr val="accent5"/>
                </a:solidFill>
              </a:rPr>
              <a:t>What guides the JIU’s </a:t>
            </a:r>
            <a:r>
              <a:rPr lang="en-US" sz="3200" dirty="0" err="1">
                <a:solidFill>
                  <a:schemeClr val="accent5"/>
                </a:solidFill>
              </a:rPr>
              <a:t>programme</a:t>
            </a:r>
            <a:r>
              <a:rPr lang="en-US" sz="3200" dirty="0">
                <a:solidFill>
                  <a:schemeClr val="accent5"/>
                </a:solidFill>
              </a:rPr>
              <a:t> of work?</a:t>
            </a:r>
          </a:p>
        </p:txBody>
      </p:sp>
      <p:sp>
        <p:nvSpPr>
          <p:cNvPr id="3" name="Content Placeholder 2">
            <a:extLst>
              <a:ext uri="{FF2B5EF4-FFF2-40B4-BE49-F238E27FC236}">
                <a16:creationId xmlns:a16="http://schemas.microsoft.com/office/drawing/2014/main" id="{A844276C-3FB3-406F-B12E-78236E48B8B3}"/>
              </a:ext>
            </a:extLst>
          </p:cNvPr>
          <p:cNvSpPr>
            <a:spLocks noGrp="1"/>
          </p:cNvSpPr>
          <p:nvPr>
            <p:ph idx="1"/>
          </p:nvPr>
        </p:nvSpPr>
        <p:spPr>
          <a:xfrm>
            <a:off x="1212734" y="1677447"/>
            <a:ext cx="7050422" cy="2793886"/>
          </a:xfrm>
        </p:spPr>
        <p:txBody>
          <a:bodyPr>
            <a:normAutofit/>
          </a:bodyPr>
          <a:lstStyle/>
          <a:p>
            <a:r>
              <a:rPr lang="en-US" sz="2000" dirty="0"/>
              <a:t>Inputs from the participating organizations, Member States/groups of Member States, other oversight and coordination bodies of the United Nations system</a:t>
            </a:r>
          </a:p>
          <a:p>
            <a:r>
              <a:rPr lang="en-US" sz="2000" dirty="0"/>
              <a:t>Inspectors’ own observations, experience and/or assessment of priorities</a:t>
            </a:r>
          </a:p>
          <a:p>
            <a:r>
              <a:rPr lang="en-US" sz="2000" dirty="0"/>
              <a:t>Direction and requests by General Assembly and legislative organs and governing bodies of other United Nations system organizations</a:t>
            </a:r>
          </a:p>
        </p:txBody>
      </p:sp>
      <p:sp>
        <p:nvSpPr>
          <p:cNvPr id="4" name="Footer Placeholder 3">
            <a:extLst>
              <a:ext uri="{FF2B5EF4-FFF2-40B4-BE49-F238E27FC236}">
                <a16:creationId xmlns:a16="http://schemas.microsoft.com/office/drawing/2014/main" id="{89251891-F380-48FB-A066-CAF8E543497F}"/>
              </a:ext>
            </a:extLst>
          </p:cNvPr>
          <p:cNvSpPr>
            <a:spLocks noGrp="1"/>
          </p:cNvSpPr>
          <p:nvPr>
            <p:ph type="ftr" sz="quarter" idx="11"/>
          </p:nvPr>
        </p:nvSpPr>
        <p:spPr/>
        <p:txBody>
          <a:bodyPr/>
          <a:lstStyle/>
          <a:p>
            <a:r>
              <a:rPr lang="en-US"/>
              <a:t>www.unjiu.org</a:t>
            </a:r>
            <a:endParaRPr lang="en-US" dirty="0"/>
          </a:p>
        </p:txBody>
      </p:sp>
      <p:sp>
        <p:nvSpPr>
          <p:cNvPr id="5" name="Slide Number Placeholder 4">
            <a:extLst>
              <a:ext uri="{FF2B5EF4-FFF2-40B4-BE49-F238E27FC236}">
                <a16:creationId xmlns:a16="http://schemas.microsoft.com/office/drawing/2014/main" id="{6E0FA9B9-4B86-4A43-A2CE-C01A06094828}"/>
              </a:ext>
            </a:extLst>
          </p:cNvPr>
          <p:cNvSpPr>
            <a:spLocks noGrp="1"/>
          </p:cNvSpPr>
          <p:nvPr>
            <p:ph type="sldNum" sz="quarter" idx="12"/>
          </p:nvPr>
        </p:nvSpPr>
        <p:spPr/>
        <p:txBody>
          <a:bodyPr/>
          <a:lstStyle/>
          <a:p>
            <a:fld id="{4B7089FF-019A-4C6F-9750-2CDB39FA8EB8}" type="slidenum">
              <a:rPr lang="en-US" smtClean="0"/>
              <a:pPr/>
              <a:t>10</a:t>
            </a:fld>
            <a:endParaRPr lang="en-US" dirty="0"/>
          </a:p>
        </p:txBody>
      </p:sp>
    </p:spTree>
    <p:extLst>
      <p:ext uri="{BB962C8B-B14F-4D97-AF65-F5344CB8AC3E}">
        <p14:creationId xmlns:p14="http://schemas.microsoft.com/office/powerpoint/2010/main" val="13578250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86469" y="233033"/>
            <a:ext cx="8332364" cy="523614"/>
          </a:xfrm>
        </p:spPr>
        <p:txBody>
          <a:bodyPr>
            <a:noAutofit/>
          </a:bodyPr>
          <a:lstStyle/>
          <a:p>
            <a:pPr algn="ctr"/>
            <a:r>
              <a:rPr lang="en-GB" sz="3200" dirty="0">
                <a:solidFill>
                  <a:schemeClr val="accent5"/>
                </a:solidFill>
              </a:rPr>
              <a:t>Status of recent Reviews</a:t>
            </a:r>
          </a:p>
        </p:txBody>
      </p:sp>
      <p:sp>
        <p:nvSpPr>
          <p:cNvPr id="4" name="Footer Placeholder 3"/>
          <p:cNvSpPr>
            <a:spLocks noGrp="1"/>
          </p:cNvSpPr>
          <p:nvPr>
            <p:ph type="ftr" sz="quarter" idx="11"/>
          </p:nvPr>
        </p:nvSpPr>
        <p:spPr/>
        <p:txBody>
          <a:bodyPr/>
          <a:lstStyle/>
          <a:p>
            <a:r>
              <a:rPr lang="en-US"/>
              <a:t>www.unjiu.org</a:t>
            </a:r>
            <a:endParaRPr lang="en-US" dirty="0"/>
          </a:p>
        </p:txBody>
      </p:sp>
      <p:sp>
        <p:nvSpPr>
          <p:cNvPr id="5" name="Slide Number Placeholder 4"/>
          <p:cNvSpPr>
            <a:spLocks noGrp="1"/>
          </p:cNvSpPr>
          <p:nvPr>
            <p:ph type="sldNum" sz="quarter" idx="12"/>
          </p:nvPr>
        </p:nvSpPr>
        <p:spPr/>
        <p:txBody>
          <a:bodyPr/>
          <a:lstStyle/>
          <a:p>
            <a:fld id="{4B7089FF-019A-4C6F-9750-2CDB39FA8EB8}" type="slidenum">
              <a:rPr lang="en-US" smtClean="0"/>
              <a:pPr/>
              <a:t>11</a:t>
            </a:fld>
            <a:endParaRPr lang="en-US" dirty="0"/>
          </a:p>
        </p:txBody>
      </p:sp>
      <p:sp>
        <p:nvSpPr>
          <p:cNvPr id="6" name="Content Placeholder 2">
            <a:extLst>
              <a:ext uri="{FF2B5EF4-FFF2-40B4-BE49-F238E27FC236}">
                <a16:creationId xmlns:a16="http://schemas.microsoft.com/office/drawing/2014/main" id="{A3F3539F-96E2-440C-8558-43849C41E3AD}"/>
              </a:ext>
            </a:extLst>
          </p:cNvPr>
          <p:cNvSpPr txBox="1">
            <a:spLocks/>
          </p:cNvSpPr>
          <p:nvPr/>
        </p:nvSpPr>
        <p:spPr>
          <a:xfrm>
            <a:off x="2130044" y="1837746"/>
            <a:ext cx="6559749" cy="3653461"/>
          </a:xfrm>
          <a:prstGeom prst="rect">
            <a:avLst/>
          </a:prstGeom>
        </p:spPr>
        <p:txBody>
          <a:bodyPr vert="horz" lIns="68580" tIns="34290" rIns="68580" bIns="3429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sz="1800" dirty="0"/>
          </a:p>
        </p:txBody>
      </p:sp>
      <p:sp>
        <p:nvSpPr>
          <p:cNvPr id="8" name="Content Placeholder 2">
            <a:extLst>
              <a:ext uri="{FF2B5EF4-FFF2-40B4-BE49-F238E27FC236}">
                <a16:creationId xmlns:a16="http://schemas.microsoft.com/office/drawing/2014/main" id="{212815F8-1C25-4203-8A64-261C45C1DD97}"/>
              </a:ext>
            </a:extLst>
          </p:cNvPr>
          <p:cNvSpPr txBox="1">
            <a:spLocks/>
          </p:cNvSpPr>
          <p:nvPr/>
        </p:nvSpPr>
        <p:spPr>
          <a:xfrm>
            <a:off x="1117491" y="5150499"/>
            <a:ext cx="7778859" cy="428914"/>
          </a:xfrm>
          <a:prstGeom prst="rect">
            <a:avLst/>
          </a:prstGeom>
        </p:spPr>
        <p:txBody>
          <a:bodyPr vert="horz" lIns="68580" tIns="34290" rIns="68580" bIns="3429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GB" sz="1800" dirty="0"/>
          </a:p>
        </p:txBody>
      </p:sp>
      <p:graphicFrame>
        <p:nvGraphicFramePr>
          <p:cNvPr id="3" name="Table 2">
            <a:extLst>
              <a:ext uri="{FF2B5EF4-FFF2-40B4-BE49-F238E27FC236}">
                <a16:creationId xmlns:a16="http://schemas.microsoft.com/office/drawing/2014/main" id="{EE8C0CB3-C20E-41DD-BE0C-E16C74E6CB9E}"/>
              </a:ext>
            </a:extLst>
          </p:cNvPr>
          <p:cNvGraphicFramePr>
            <a:graphicFrameLocks noGrp="1"/>
          </p:cNvGraphicFramePr>
          <p:nvPr>
            <p:extLst>
              <p:ext uri="{D42A27DB-BD31-4B8C-83A1-F6EECF244321}">
                <p14:modId xmlns:p14="http://schemas.microsoft.com/office/powerpoint/2010/main" val="2820674650"/>
              </p:ext>
            </p:extLst>
          </p:nvPr>
        </p:nvGraphicFramePr>
        <p:xfrm>
          <a:off x="865822" y="756034"/>
          <a:ext cx="8030528" cy="5897880"/>
        </p:xfrm>
        <a:graphic>
          <a:graphicData uri="http://schemas.openxmlformats.org/drawingml/2006/table">
            <a:tbl>
              <a:tblPr firstRow="1" firstCol="1" bandRow="1">
                <a:tableStyleId>{5C22544A-7EE6-4342-B048-85BDC9FD1C3A}</a:tableStyleId>
              </a:tblPr>
              <a:tblGrid>
                <a:gridCol w="8030528">
                  <a:extLst>
                    <a:ext uri="{9D8B030D-6E8A-4147-A177-3AD203B41FA5}">
                      <a16:colId xmlns:a16="http://schemas.microsoft.com/office/drawing/2014/main" val="2210300604"/>
                    </a:ext>
                  </a:extLst>
                </a:gridCol>
              </a:tblGrid>
              <a:tr h="205740">
                <a:tc>
                  <a:txBody>
                    <a:bodyPr/>
                    <a:lstStyle/>
                    <a:p>
                      <a:pPr marL="91440" marR="25400" indent="0" algn="l">
                        <a:lnSpc>
                          <a:spcPct val="100000"/>
                        </a:lnSpc>
                        <a:spcBef>
                          <a:spcPts val="200"/>
                        </a:spcBef>
                        <a:spcAft>
                          <a:spcPts val="0"/>
                        </a:spcAft>
                        <a:buFont typeface="Arial" panose="020B0604020202020204" pitchFamily="34" charset="0"/>
                        <a:buNone/>
                        <a:tabLst>
                          <a:tab pos="804545" algn="l"/>
                          <a:tab pos="1106170" algn="l"/>
                          <a:tab pos="1408430" algn="l"/>
                          <a:tab pos="1710055" algn="l"/>
                          <a:tab pos="2020570" algn="l"/>
                          <a:tab pos="2322830" algn="l"/>
                          <a:tab pos="2624455" algn="l"/>
                          <a:tab pos="2934970" algn="l"/>
                          <a:tab pos="3237230" algn="l"/>
                          <a:tab pos="3538855" algn="l"/>
                          <a:tab pos="3840480" algn="l"/>
                          <a:tab pos="182880" algn="l"/>
                          <a:tab pos="365760" algn="l"/>
                          <a:tab pos="548640" algn="l"/>
                          <a:tab pos="731520" algn="l"/>
                        </a:tabLst>
                      </a:pPr>
                      <a:endParaRPr lang="en-US" sz="1400" b="0" kern="700" spc="20" dirty="0">
                        <a:solidFill>
                          <a:schemeClr val="accent1"/>
                        </a:solidFill>
                        <a:effectLst/>
                        <a:latin typeface="Times New Roman" panose="02020603050405020304" pitchFamily="18" charset="0"/>
                        <a:ea typeface="Calibri" panose="020F0502020204030204" pitchFamily="34" charset="0"/>
                      </a:endParaRPr>
                    </a:p>
                  </a:txBody>
                  <a:tcPr marL="0" marR="0" marT="0" marB="0">
                    <a:solidFill>
                      <a:schemeClr val="bg1"/>
                    </a:solidFill>
                  </a:tcPr>
                </a:tc>
                <a:extLst>
                  <a:ext uri="{0D108BD9-81ED-4DB2-BD59-A6C34878D82A}">
                    <a16:rowId xmlns:a16="http://schemas.microsoft.com/office/drawing/2014/main" val="3565906541"/>
                  </a:ext>
                </a:extLst>
              </a:tr>
              <a:tr h="3368040">
                <a:tc>
                  <a:txBody>
                    <a:bodyPr/>
                    <a:lstStyle/>
                    <a:p>
                      <a:pPr marL="91440" marR="25400" indent="0" algn="l">
                        <a:lnSpc>
                          <a:spcPct val="100000"/>
                        </a:lnSpc>
                        <a:spcBef>
                          <a:spcPts val="200"/>
                        </a:spcBef>
                        <a:spcAft>
                          <a:spcPts val="0"/>
                        </a:spcAft>
                        <a:buFont typeface="Arial" panose="020B0604020202020204" pitchFamily="34" charset="0"/>
                        <a:buNone/>
                        <a:tabLst>
                          <a:tab pos="804545" algn="l"/>
                          <a:tab pos="1106170" algn="l"/>
                          <a:tab pos="1408430" algn="l"/>
                          <a:tab pos="1710055" algn="l"/>
                          <a:tab pos="2020570" algn="l"/>
                          <a:tab pos="2322830" algn="l"/>
                          <a:tab pos="2624455" algn="l"/>
                          <a:tab pos="2934970" algn="l"/>
                          <a:tab pos="3237230" algn="l"/>
                          <a:tab pos="3538855" algn="l"/>
                          <a:tab pos="3840480" algn="l"/>
                          <a:tab pos="182880" algn="l"/>
                          <a:tab pos="365760" algn="l"/>
                          <a:tab pos="548640" algn="l"/>
                          <a:tab pos="731520" algn="l"/>
                        </a:tabLst>
                      </a:pPr>
                      <a:r>
                        <a:rPr lang="en-US" sz="1800" b="1" u="sng" kern="700" spc="20" dirty="0">
                          <a:solidFill>
                            <a:schemeClr val="tx1"/>
                          </a:solidFill>
                          <a:effectLst/>
                          <a:latin typeface="+mn-lt"/>
                          <a:ea typeface="Calibri" panose="020F0502020204030204" pitchFamily="34" charset="0"/>
                        </a:rPr>
                        <a:t>2023 Releases:</a:t>
                      </a:r>
                    </a:p>
                    <a:p>
                      <a:pPr marL="834390" marR="25400" lvl="1" indent="-285750" algn="l" defTabSz="914400" rtl="0" eaLnBrk="1" fontAlgn="auto" latinLnBrk="0" hangingPunct="1">
                        <a:lnSpc>
                          <a:spcPct val="100000"/>
                        </a:lnSpc>
                        <a:spcBef>
                          <a:spcPts val="200"/>
                        </a:spcBef>
                        <a:spcAft>
                          <a:spcPts val="0"/>
                        </a:spcAft>
                        <a:buClrTx/>
                        <a:buSzTx/>
                        <a:buFont typeface="Arial" panose="020B0604020202020204" pitchFamily="34" charset="0"/>
                        <a:buChar char="•"/>
                        <a:tabLst>
                          <a:tab pos="804545" algn="l"/>
                          <a:tab pos="1106170" algn="l"/>
                          <a:tab pos="1408430" algn="l"/>
                          <a:tab pos="1710055" algn="l"/>
                          <a:tab pos="2020570" algn="l"/>
                          <a:tab pos="2322830" algn="l"/>
                          <a:tab pos="2624455" algn="l"/>
                          <a:tab pos="2934970" algn="l"/>
                          <a:tab pos="3237230" algn="l"/>
                          <a:tab pos="3538855" algn="l"/>
                          <a:tab pos="3840480" algn="l"/>
                          <a:tab pos="182880" algn="l"/>
                          <a:tab pos="365760" algn="l"/>
                          <a:tab pos="548640" algn="l"/>
                          <a:tab pos="731520" algn="l"/>
                        </a:tabLst>
                        <a:defRPr/>
                      </a:pPr>
                      <a:r>
                        <a:rPr lang="en-US" sz="1800" b="0" kern="700" spc="20" dirty="0">
                          <a:solidFill>
                            <a:schemeClr val="tx1"/>
                          </a:solidFill>
                          <a:effectLst/>
                          <a:latin typeface="+mn-lt"/>
                          <a:ea typeface="Calibri" panose="020F0502020204030204" pitchFamily="34" charset="0"/>
                        </a:rPr>
                        <a:t>Measures and mechanisms for addressing racism and racial discrimination – </a:t>
                      </a:r>
                      <a:r>
                        <a:rPr lang="en-US" sz="1800" b="0" kern="700" spc="20" dirty="0">
                          <a:solidFill>
                            <a:schemeClr val="accent5"/>
                          </a:solidFill>
                          <a:effectLst/>
                          <a:latin typeface="+mn-lt"/>
                          <a:ea typeface="Calibri" panose="020F0502020204030204" pitchFamily="34" charset="0"/>
                        </a:rPr>
                        <a:t>released in March (JIU/Note/2023/1) </a:t>
                      </a:r>
                    </a:p>
                    <a:p>
                      <a:pPr marL="834390" marR="25400" lvl="1" indent="-285750" algn="l" defTabSz="914400" rtl="0" eaLnBrk="1" fontAlgn="auto" latinLnBrk="0" hangingPunct="1">
                        <a:lnSpc>
                          <a:spcPct val="100000"/>
                        </a:lnSpc>
                        <a:spcBef>
                          <a:spcPts val="200"/>
                        </a:spcBef>
                        <a:spcAft>
                          <a:spcPts val="0"/>
                        </a:spcAft>
                        <a:buClrTx/>
                        <a:buSzTx/>
                        <a:buFont typeface="Arial" panose="020B0604020202020204" pitchFamily="34" charset="0"/>
                        <a:buChar char="•"/>
                        <a:tabLst>
                          <a:tab pos="804545" algn="l"/>
                          <a:tab pos="1106170" algn="l"/>
                          <a:tab pos="1408430" algn="l"/>
                          <a:tab pos="1710055" algn="l"/>
                          <a:tab pos="2020570" algn="l"/>
                          <a:tab pos="2322830" algn="l"/>
                          <a:tab pos="2624455" algn="l"/>
                          <a:tab pos="2934970" algn="l"/>
                          <a:tab pos="3237230" algn="l"/>
                          <a:tab pos="3538855" algn="l"/>
                          <a:tab pos="3840480" algn="l"/>
                          <a:tab pos="182880" algn="l"/>
                          <a:tab pos="365760" algn="l"/>
                          <a:tab pos="548640" algn="l"/>
                          <a:tab pos="731520" algn="l"/>
                        </a:tabLst>
                        <a:defRPr/>
                      </a:pPr>
                      <a:r>
                        <a:rPr lang="en-US" sz="1800" b="0" kern="700" spc="20" dirty="0">
                          <a:solidFill>
                            <a:schemeClr val="tx1"/>
                          </a:solidFill>
                          <a:effectLst/>
                          <a:latin typeface="+mn-lt"/>
                          <a:ea typeface="Calibri" panose="020F0502020204030204" pitchFamily="34" charset="0"/>
                        </a:rPr>
                        <a:t>Review of management and administration of UNFPA – </a:t>
                      </a:r>
                      <a:r>
                        <a:rPr lang="en-US" sz="1800" b="0" kern="700" spc="20" dirty="0">
                          <a:solidFill>
                            <a:schemeClr val="accent5"/>
                          </a:solidFill>
                          <a:effectLst/>
                          <a:latin typeface="+mn-lt"/>
                          <a:ea typeface="Calibri" panose="020F0502020204030204" pitchFamily="34" charset="0"/>
                        </a:rPr>
                        <a:t>released in May (JIU/REP/2023/1)</a:t>
                      </a:r>
                    </a:p>
                    <a:p>
                      <a:pPr marL="834390" marR="25400" lvl="1" indent="-285750" algn="l" defTabSz="914400" rtl="0" eaLnBrk="1" fontAlgn="auto" latinLnBrk="0" hangingPunct="1">
                        <a:lnSpc>
                          <a:spcPct val="100000"/>
                        </a:lnSpc>
                        <a:spcBef>
                          <a:spcPts val="200"/>
                        </a:spcBef>
                        <a:spcAft>
                          <a:spcPts val="0"/>
                        </a:spcAft>
                        <a:buClrTx/>
                        <a:buSzTx/>
                        <a:buFont typeface="Arial" panose="020B0604020202020204" pitchFamily="34" charset="0"/>
                        <a:buChar char="•"/>
                        <a:tabLst>
                          <a:tab pos="804545" algn="l"/>
                          <a:tab pos="1106170" algn="l"/>
                          <a:tab pos="1408430" algn="l"/>
                          <a:tab pos="1710055" algn="l"/>
                          <a:tab pos="2020570" algn="l"/>
                          <a:tab pos="2322830" algn="l"/>
                          <a:tab pos="2624455" algn="l"/>
                          <a:tab pos="2934970" algn="l"/>
                          <a:tab pos="3237230" algn="l"/>
                          <a:tab pos="3538855" algn="l"/>
                          <a:tab pos="3840480" algn="l"/>
                          <a:tab pos="182880" algn="l"/>
                          <a:tab pos="365760" algn="l"/>
                          <a:tab pos="548640" algn="l"/>
                          <a:tab pos="731520" algn="l"/>
                        </a:tabLst>
                        <a:defRPr/>
                      </a:pPr>
                      <a:r>
                        <a:rPr lang="en-US" sz="1800" b="0" kern="700" spc="20" dirty="0">
                          <a:solidFill>
                            <a:schemeClr val="tx1"/>
                          </a:solidFill>
                          <a:effectLst/>
                          <a:latin typeface="+mn-lt"/>
                          <a:ea typeface="Calibri" panose="020F0502020204030204" pitchFamily="34" charset="0"/>
                        </a:rPr>
                        <a:t>Review of accountability frameworks in the United Nations system organizations – </a:t>
                      </a:r>
                      <a:r>
                        <a:rPr lang="en-US" sz="1800" b="0" kern="700" spc="20" dirty="0">
                          <a:solidFill>
                            <a:schemeClr val="accent5"/>
                          </a:solidFill>
                          <a:effectLst/>
                          <a:latin typeface="+mn-lt"/>
                          <a:ea typeface="Calibri" panose="020F0502020204030204" pitchFamily="34" charset="0"/>
                        </a:rPr>
                        <a:t>released in June (JIU/REP/2023/3)</a:t>
                      </a:r>
                    </a:p>
                    <a:p>
                      <a:pPr marL="834390" marR="25400" lvl="1" indent="-285750" algn="l" defTabSz="914400" rtl="0" eaLnBrk="1" fontAlgn="auto" latinLnBrk="0" hangingPunct="1">
                        <a:lnSpc>
                          <a:spcPct val="100000"/>
                        </a:lnSpc>
                        <a:spcBef>
                          <a:spcPts val="200"/>
                        </a:spcBef>
                        <a:spcAft>
                          <a:spcPts val="0"/>
                        </a:spcAft>
                        <a:buClrTx/>
                        <a:buSzTx/>
                        <a:buFont typeface="Arial" panose="020B0604020202020204" pitchFamily="34" charset="0"/>
                        <a:buChar char="•"/>
                        <a:tabLst>
                          <a:tab pos="804545" algn="l"/>
                          <a:tab pos="1106170" algn="l"/>
                          <a:tab pos="1408430" algn="l"/>
                          <a:tab pos="1710055" algn="l"/>
                          <a:tab pos="2020570" algn="l"/>
                          <a:tab pos="2322830" algn="l"/>
                          <a:tab pos="2624455" algn="l"/>
                          <a:tab pos="2934970" algn="l"/>
                          <a:tab pos="3237230" algn="l"/>
                          <a:tab pos="3538855" algn="l"/>
                          <a:tab pos="3840480" algn="l"/>
                          <a:tab pos="182880" algn="l"/>
                          <a:tab pos="365760" algn="l"/>
                          <a:tab pos="548640" algn="l"/>
                          <a:tab pos="731520" algn="l"/>
                        </a:tabLst>
                        <a:defRPr/>
                      </a:pPr>
                      <a:r>
                        <a:rPr lang="en-US" sz="1800" b="0" kern="700" spc="20" dirty="0">
                          <a:solidFill>
                            <a:schemeClr val="tx1"/>
                          </a:solidFill>
                          <a:effectLst/>
                          <a:latin typeface="+mn-lt"/>
                          <a:ea typeface="Calibri" panose="020F0502020204030204" pitchFamily="34" charset="0"/>
                        </a:rPr>
                        <a:t>Review of the internal pre-tribunal stage appeal mechanisms available to staff members in the United Nations system organizations – </a:t>
                      </a:r>
                      <a:r>
                        <a:rPr lang="en-US" sz="1800" b="0" kern="700" spc="20" dirty="0">
                          <a:solidFill>
                            <a:schemeClr val="accent5"/>
                          </a:solidFill>
                          <a:effectLst/>
                          <a:latin typeface="+mn-lt"/>
                          <a:ea typeface="Calibri" panose="020F0502020204030204" pitchFamily="34" charset="0"/>
                        </a:rPr>
                        <a:t>will be released shortly (JIU/Rep/2023/2)</a:t>
                      </a:r>
                    </a:p>
                    <a:p>
                      <a:pPr marL="834390" marR="25400" lvl="1" indent="-285750" algn="l" defTabSz="914400" rtl="0" eaLnBrk="1" fontAlgn="auto" latinLnBrk="0" hangingPunct="1">
                        <a:lnSpc>
                          <a:spcPct val="100000"/>
                        </a:lnSpc>
                        <a:spcBef>
                          <a:spcPts val="200"/>
                        </a:spcBef>
                        <a:spcAft>
                          <a:spcPts val="0"/>
                        </a:spcAft>
                        <a:buClrTx/>
                        <a:buSzTx/>
                        <a:buFont typeface="Arial" panose="020B0604020202020204" pitchFamily="34" charset="0"/>
                        <a:buChar char="•"/>
                        <a:tabLst>
                          <a:tab pos="804545" algn="l"/>
                          <a:tab pos="1106170" algn="l"/>
                          <a:tab pos="1408430" algn="l"/>
                          <a:tab pos="1710055" algn="l"/>
                          <a:tab pos="2020570" algn="l"/>
                          <a:tab pos="2322830" algn="l"/>
                          <a:tab pos="2624455" algn="l"/>
                          <a:tab pos="2934970" algn="l"/>
                          <a:tab pos="3237230" algn="l"/>
                          <a:tab pos="3538855" algn="l"/>
                          <a:tab pos="3840480" algn="l"/>
                          <a:tab pos="182880" algn="l"/>
                          <a:tab pos="365760" algn="l"/>
                          <a:tab pos="548640" algn="l"/>
                          <a:tab pos="731520" algn="l"/>
                        </a:tabLst>
                        <a:defRPr/>
                      </a:pPr>
                      <a:r>
                        <a:rPr lang="en-US" sz="1800" b="0" kern="700" spc="20" dirty="0">
                          <a:solidFill>
                            <a:schemeClr val="tx1"/>
                          </a:solidFill>
                          <a:effectLst/>
                          <a:latin typeface="+mn-lt"/>
                          <a:ea typeface="Calibri" panose="020F0502020204030204" pitchFamily="34" charset="0"/>
                        </a:rPr>
                        <a:t>Review of mental health and well-being policies and practices in United Nations system organizations – </a:t>
                      </a:r>
                      <a:r>
                        <a:rPr lang="en-US" sz="1800" b="0" kern="700" spc="20" dirty="0">
                          <a:solidFill>
                            <a:schemeClr val="accent5"/>
                          </a:solidFill>
                          <a:effectLst/>
                          <a:latin typeface="+mn-lt"/>
                          <a:ea typeface="Calibri" panose="020F0502020204030204" pitchFamily="34" charset="0"/>
                        </a:rPr>
                        <a:t>released in September (JIU/Rep/2023/4)</a:t>
                      </a:r>
                    </a:p>
                    <a:p>
                      <a:pPr marL="834390" marR="25400" lvl="1" indent="-285750" algn="l" defTabSz="914400" rtl="0" eaLnBrk="1" fontAlgn="auto" latinLnBrk="0" hangingPunct="1">
                        <a:lnSpc>
                          <a:spcPct val="100000"/>
                        </a:lnSpc>
                        <a:spcBef>
                          <a:spcPts val="200"/>
                        </a:spcBef>
                        <a:spcAft>
                          <a:spcPts val="0"/>
                        </a:spcAft>
                        <a:buClrTx/>
                        <a:buSzTx/>
                        <a:buFont typeface="Arial" panose="020B0604020202020204" pitchFamily="34" charset="0"/>
                        <a:buChar char="•"/>
                        <a:tabLst>
                          <a:tab pos="804545" algn="l"/>
                          <a:tab pos="1106170" algn="l"/>
                          <a:tab pos="1408430" algn="l"/>
                          <a:tab pos="1710055" algn="l"/>
                          <a:tab pos="2020570" algn="l"/>
                          <a:tab pos="2322830" algn="l"/>
                          <a:tab pos="2624455" algn="l"/>
                          <a:tab pos="2934970" algn="l"/>
                          <a:tab pos="3237230" algn="l"/>
                          <a:tab pos="3538855" algn="l"/>
                          <a:tab pos="3840480" algn="l"/>
                          <a:tab pos="182880" algn="l"/>
                          <a:tab pos="365760" algn="l"/>
                          <a:tab pos="548640" algn="l"/>
                          <a:tab pos="731520" algn="l"/>
                        </a:tabLst>
                        <a:defRPr/>
                      </a:pPr>
                      <a:r>
                        <a:rPr lang="en-US" sz="1800" b="0" kern="700" spc="20" dirty="0">
                          <a:solidFill>
                            <a:schemeClr val="tx1"/>
                          </a:solidFill>
                          <a:effectLst/>
                          <a:latin typeface="+mn-lt"/>
                          <a:ea typeface="Calibri" panose="020F0502020204030204" pitchFamily="34" charset="0"/>
                        </a:rPr>
                        <a:t>Management letter for CEB/HLCM on JIU/REP/2023/4– </a:t>
                      </a:r>
                      <a:r>
                        <a:rPr lang="en-US" sz="1800" b="0" kern="700" spc="20" dirty="0">
                          <a:solidFill>
                            <a:schemeClr val="accent5"/>
                          </a:solidFill>
                          <a:effectLst/>
                          <a:latin typeface="+mn-lt"/>
                          <a:ea typeface="Calibri" panose="020F0502020204030204" pitchFamily="34" charset="0"/>
                        </a:rPr>
                        <a:t>released in July (JIU/ML/2023/1)</a:t>
                      </a:r>
                    </a:p>
                    <a:p>
                      <a:pPr marL="91440" marR="25400" indent="0" algn="l">
                        <a:lnSpc>
                          <a:spcPct val="100000"/>
                        </a:lnSpc>
                        <a:spcBef>
                          <a:spcPts val="200"/>
                        </a:spcBef>
                        <a:spcAft>
                          <a:spcPts val="0"/>
                        </a:spcAft>
                        <a:buFont typeface="Arial" panose="020B0604020202020204" pitchFamily="34" charset="0"/>
                        <a:buNone/>
                        <a:tabLst>
                          <a:tab pos="804545" algn="l"/>
                          <a:tab pos="1106170" algn="l"/>
                          <a:tab pos="1408430" algn="l"/>
                          <a:tab pos="1710055" algn="l"/>
                          <a:tab pos="2020570" algn="l"/>
                          <a:tab pos="2322830" algn="l"/>
                          <a:tab pos="2624455" algn="l"/>
                          <a:tab pos="2934970" algn="l"/>
                          <a:tab pos="3237230" algn="l"/>
                          <a:tab pos="3538855" algn="l"/>
                          <a:tab pos="3840480" algn="l"/>
                          <a:tab pos="182880" algn="l"/>
                          <a:tab pos="365760" algn="l"/>
                          <a:tab pos="548640" algn="l"/>
                          <a:tab pos="731520" algn="l"/>
                        </a:tabLst>
                      </a:pPr>
                      <a:endParaRPr lang="en-US" sz="1800" b="0" kern="700" spc="20" dirty="0">
                        <a:solidFill>
                          <a:schemeClr val="accent1"/>
                        </a:solidFill>
                        <a:effectLst/>
                        <a:latin typeface="+mn-lt"/>
                        <a:ea typeface="Calibri" panose="020F0502020204030204" pitchFamily="34" charset="0"/>
                      </a:endParaRPr>
                    </a:p>
                    <a:p>
                      <a:pPr marL="834390" marR="25400" lvl="1" indent="-285750" algn="l">
                        <a:lnSpc>
                          <a:spcPct val="100000"/>
                        </a:lnSpc>
                        <a:spcBef>
                          <a:spcPts val="200"/>
                        </a:spcBef>
                        <a:spcAft>
                          <a:spcPts val="0"/>
                        </a:spcAft>
                        <a:buFont typeface="Arial" panose="020B0604020202020204" pitchFamily="34" charset="0"/>
                        <a:buChar char="•"/>
                        <a:tabLst>
                          <a:tab pos="804545" algn="l"/>
                          <a:tab pos="1106170" algn="l"/>
                          <a:tab pos="1408430" algn="l"/>
                          <a:tab pos="1710055" algn="l"/>
                          <a:tab pos="2020570" algn="l"/>
                          <a:tab pos="2322830" algn="l"/>
                          <a:tab pos="2624455" algn="l"/>
                          <a:tab pos="2934970" algn="l"/>
                          <a:tab pos="3237230" algn="l"/>
                          <a:tab pos="3538855" algn="l"/>
                          <a:tab pos="3840480" algn="l"/>
                          <a:tab pos="182880" algn="l"/>
                          <a:tab pos="365760" algn="l"/>
                          <a:tab pos="548640" algn="l"/>
                          <a:tab pos="731520" algn="l"/>
                        </a:tabLst>
                      </a:pPr>
                      <a:endParaRPr lang="en-US" sz="1800" b="0" kern="700" spc="20" dirty="0">
                        <a:solidFill>
                          <a:schemeClr val="accent1"/>
                        </a:solidFill>
                        <a:effectLst/>
                        <a:latin typeface="+mn-lt"/>
                        <a:ea typeface="Calibri" panose="020F0502020204030204" pitchFamily="34" charset="0"/>
                      </a:endParaRPr>
                    </a:p>
                    <a:p>
                      <a:pPr marL="91440" marR="25400" indent="0" algn="l">
                        <a:lnSpc>
                          <a:spcPct val="100000"/>
                        </a:lnSpc>
                        <a:spcBef>
                          <a:spcPts val="200"/>
                        </a:spcBef>
                        <a:spcAft>
                          <a:spcPts val="0"/>
                        </a:spcAft>
                        <a:buFont typeface="Arial" panose="020B0604020202020204" pitchFamily="34" charset="0"/>
                        <a:buNone/>
                        <a:tabLst>
                          <a:tab pos="804545" algn="l"/>
                          <a:tab pos="1106170" algn="l"/>
                          <a:tab pos="1408430" algn="l"/>
                          <a:tab pos="1710055" algn="l"/>
                          <a:tab pos="2020570" algn="l"/>
                          <a:tab pos="2322830" algn="l"/>
                          <a:tab pos="2624455" algn="l"/>
                          <a:tab pos="2934970" algn="l"/>
                          <a:tab pos="3237230" algn="l"/>
                          <a:tab pos="3538855" algn="l"/>
                          <a:tab pos="3840480" algn="l"/>
                          <a:tab pos="182880" algn="l"/>
                          <a:tab pos="365760" algn="l"/>
                          <a:tab pos="548640" algn="l"/>
                          <a:tab pos="731520" algn="l"/>
                        </a:tabLst>
                      </a:pPr>
                      <a:endParaRPr lang="en-US" sz="1400" b="0" kern="700" spc="20" dirty="0">
                        <a:solidFill>
                          <a:schemeClr val="accent1"/>
                        </a:solidFill>
                        <a:effectLst/>
                        <a:latin typeface="Times New Roman" panose="02020603050405020304" pitchFamily="18" charset="0"/>
                        <a:ea typeface="Calibri" panose="020F0502020204030204" pitchFamily="34" charset="0"/>
                      </a:endParaRPr>
                    </a:p>
                  </a:txBody>
                  <a:tcPr marL="0" marR="0" marT="0" marB="0">
                    <a:solidFill>
                      <a:schemeClr val="bg1"/>
                    </a:solidFill>
                  </a:tcPr>
                </a:tc>
                <a:extLst>
                  <a:ext uri="{0D108BD9-81ED-4DB2-BD59-A6C34878D82A}">
                    <a16:rowId xmlns:a16="http://schemas.microsoft.com/office/drawing/2014/main" val="3276447413"/>
                  </a:ext>
                </a:extLst>
              </a:tr>
              <a:tr h="205740">
                <a:tc>
                  <a:txBody>
                    <a:bodyPr/>
                    <a:lstStyle/>
                    <a:p>
                      <a:pPr marL="91440" marR="25400" indent="0" algn="l">
                        <a:lnSpc>
                          <a:spcPct val="100000"/>
                        </a:lnSpc>
                        <a:spcBef>
                          <a:spcPts val="200"/>
                        </a:spcBef>
                        <a:spcAft>
                          <a:spcPts val="0"/>
                        </a:spcAft>
                        <a:buFont typeface="Arial" panose="020B0604020202020204" pitchFamily="34" charset="0"/>
                        <a:buNone/>
                        <a:tabLst>
                          <a:tab pos="804545" algn="l"/>
                          <a:tab pos="1106170" algn="l"/>
                          <a:tab pos="1408430" algn="l"/>
                          <a:tab pos="1710055" algn="l"/>
                          <a:tab pos="2020570" algn="l"/>
                          <a:tab pos="2322830" algn="l"/>
                          <a:tab pos="2624455" algn="l"/>
                          <a:tab pos="2934970" algn="l"/>
                          <a:tab pos="3237230" algn="l"/>
                          <a:tab pos="3538855" algn="l"/>
                          <a:tab pos="3840480" algn="l"/>
                          <a:tab pos="182880" algn="l"/>
                          <a:tab pos="365760" algn="l"/>
                          <a:tab pos="548640" algn="l"/>
                          <a:tab pos="731520" algn="l"/>
                        </a:tabLst>
                      </a:pPr>
                      <a:endParaRPr lang="en-US" sz="1400" b="0" kern="700" spc="20" dirty="0">
                        <a:solidFill>
                          <a:schemeClr val="accent1"/>
                        </a:solidFill>
                        <a:effectLst/>
                        <a:latin typeface="Times New Roman" panose="02020603050405020304" pitchFamily="18" charset="0"/>
                        <a:ea typeface="Calibri" panose="020F0502020204030204" pitchFamily="34" charset="0"/>
                      </a:endParaRPr>
                    </a:p>
                  </a:txBody>
                  <a:tcPr marL="0" marR="0" marT="0" marB="0">
                    <a:solidFill>
                      <a:schemeClr val="bg1"/>
                    </a:solidFill>
                  </a:tcPr>
                </a:tc>
                <a:extLst>
                  <a:ext uri="{0D108BD9-81ED-4DB2-BD59-A6C34878D82A}">
                    <a16:rowId xmlns:a16="http://schemas.microsoft.com/office/drawing/2014/main" val="498657758"/>
                  </a:ext>
                </a:extLst>
              </a:tr>
              <a:tr h="205740">
                <a:tc>
                  <a:txBody>
                    <a:bodyPr/>
                    <a:lstStyle/>
                    <a:p>
                      <a:pPr marL="91440" marR="25400" indent="0" algn="l">
                        <a:lnSpc>
                          <a:spcPct val="100000"/>
                        </a:lnSpc>
                        <a:spcBef>
                          <a:spcPts val="200"/>
                        </a:spcBef>
                        <a:spcAft>
                          <a:spcPts val="0"/>
                        </a:spcAft>
                        <a:buFont typeface="Arial" panose="020B0604020202020204" pitchFamily="34" charset="0"/>
                        <a:buNone/>
                        <a:tabLst>
                          <a:tab pos="804545" algn="l"/>
                          <a:tab pos="1106170" algn="l"/>
                          <a:tab pos="1408430" algn="l"/>
                          <a:tab pos="1710055" algn="l"/>
                          <a:tab pos="2020570" algn="l"/>
                          <a:tab pos="2322830" algn="l"/>
                          <a:tab pos="2624455" algn="l"/>
                          <a:tab pos="2934970" algn="l"/>
                          <a:tab pos="3237230" algn="l"/>
                          <a:tab pos="3538855" algn="l"/>
                          <a:tab pos="3840480" algn="l"/>
                          <a:tab pos="182880" algn="l"/>
                          <a:tab pos="365760" algn="l"/>
                          <a:tab pos="548640" algn="l"/>
                          <a:tab pos="731520" algn="l"/>
                        </a:tabLst>
                      </a:pPr>
                      <a:endParaRPr lang="en-US" sz="1400" b="0" kern="700" spc="20" dirty="0">
                        <a:solidFill>
                          <a:schemeClr val="accent1"/>
                        </a:solidFill>
                        <a:effectLst/>
                        <a:latin typeface="Times New Roman" panose="02020603050405020304" pitchFamily="18" charset="0"/>
                        <a:ea typeface="Calibri" panose="020F0502020204030204" pitchFamily="34" charset="0"/>
                      </a:endParaRPr>
                    </a:p>
                  </a:txBody>
                  <a:tcPr marL="0" marR="0" marT="0" marB="0">
                    <a:solidFill>
                      <a:schemeClr val="bg1"/>
                    </a:solidFill>
                  </a:tcPr>
                </a:tc>
                <a:extLst>
                  <a:ext uri="{0D108BD9-81ED-4DB2-BD59-A6C34878D82A}">
                    <a16:rowId xmlns:a16="http://schemas.microsoft.com/office/drawing/2014/main" val="2684416053"/>
                  </a:ext>
                </a:extLst>
              </a:tr>
              <a:tr h="205740">
                <a:tc>
                  <a:txBody>
                    <a:bodyPr/>
                    <a:lstStyle/>
                    <a:p>
                      <a:pPr marL="91440" marR="25400" indent="0" algn="l">
                        <a:lnSpc>
                          <a:spcPct val="100000"/>
                        </a:lnSpc>
                        <a:spcBef>
                          <a:spcPts val="200"/>
                        </a:spcBef>
                        <a:spcAft>
                          <a:spcPts val="0"/>
                        </a:spcAft>
                        <a:buFont typeface="Arial" panose="020B0604020202020204" pitchFamily="34" charset="0"/>
                        <a:buNone/>
                        <a:tabLst>
                          <a:tab pos="804545" algn="l"/>
                          <a:tab pos="1106170" algn="l"/>
                          <a:tab pos="1408430" algn="l"/>
                          <a:tab pos="1710055" algn="l"/>
                          <a:tab pos="2020570" algn="l"/>
                          <a:tab pos="2322830" algn="l"/>
                          <a:tab pos="2624455" algn="l"/>
                          <a:tab pos="2934970" algn="l"/>
                          <a:tab pos="3237230" algn="l"/>
                          <a:tab pos="3538855" algn="l"/>
                          <a:tab pos="3840480" algn="l"/>
                          <a:tab pos="182880" algn="l"/>
                          <a:tab pos="365760" algn="l"/>
                          <a:tab pos="548640" algn="l"/>
                          <a:tab pos="731520" algn="l"/>
                        </a:tabLst>
                      </a:pPr>
                      <a:endParaRPr lang="en-US" sz="1400" b="0" kern="700" spc="20" dirty="0">
                        <a:solidFill>
                          <a:schemeClr val="accent1"/>
                        </a:solidFill>
                        <a:effectLst/>
                        <a:latin typeface="Times New Roman" panose="02020603050405020304" pitchFamily="18" charset="0"/>
                        <a:ea typeface="Calibri" panose="020F0502020204030204" pitchFamily="34" charset="0"/>
                      </a:endParaRPr>
                    </a:p>
                  </a:txBody>
                  <a:tcPr marL="0" marR="0" marT="0" marB="0">
                    <a:solidFill>
                      <a:schemeClr val="bg1"/>
                    </a:solidFill>
                  </a:tcPr>
                </a:tc>
                <a:extLst>
                  <a:ext uri="{0D108BD9-81ED-4DB2-BD59-A6C34878D82A}">
                    <a16:rowId xmlns:a16="http://schemas.microsoft.com/office/drawing/2014/main" val="3549647735"/>
                  </a:ext>
                </a:extLst>
              </a:tr>
              <a:tr h="205740">
                <a:tc>
                  <a:txBody>
                    <a:bodyPr/>
                    <a:lstStyle/>
                    <a:p>
                      <a:pPr marL="91440" marR="25400" indent="0" algn="l">
                        <a:lnSpc>
                          <a:spcPct val="100000"/>
                        </a:lnSpc>
                        <a:spcBef>
                          <a:spcPts val="200"/>
                        </a:spcBef>
                        <a:spcAft>
                          <a:spcPts val="0"/>
                        </a:spcAft>
                        <a:buFont typeface="Arial" panose="020B0604020202020204" pitchFamily="34" charset="0"/>
                        <a:buNone/>
                        <a:tabLst>
                          <a:tab pos="804545" algn="l"/>
                          <a:tab pos="1106170" algn="l"/>
                          <a:tab pos="1408430" algn="l"/>
                          <a:tab pos="1710055" algn="l"/>
                          <a:tab pos="2020570" algn="l"/>
                          <a:tab pos="2322830" algn="l"/>
                          <a:tab pos="2624455" algn="l"/>
                          <a:tab pos="2934970" algn="l"/>
                          <a:tab pos="3237230" algn="l"/>
                          <a:tab pos="3538855" algn="l"/>
                          <a:tab pos="3840480" algn="l"/>
                          <a:tab pos="182880" algn="l"/>
                          <a:tab pos="365760" algn="l"/>
                          <a:tab pos="548640" algn="l"/>
                          <a:tab pos="731520" algn="l"/>
                        </a:tabLst>
                      </a:pPr>
                      <a:endParaRPr lang="en-US" sz="1400" b="0" kern="700" spc="20" dirty="0">
                        <a:solidFill>
                          <a:schemeClr val="accent1"/>
                        </a:solidFill>
                        <a:effectLst/>
                        <a:latin typeface="Times New Roman" panose="02020603050405020304" pitchFamily="18" charset="0"/>
                        <a:ea typeface="Calibri" panose="020F0502020204030204" pitchFamily="34" charset="0"/>
                      </a:endParaRPr>
                    </a:p>
                  </a:txBody>
                  <a:tcPr marL="0" marR="0" marT="0" marB="0">
                    <a:solidFill>
                      <a:schemeClr val="bg1"/>
                    </a:solidFill>
                  </a:tcPr>
                </a:tc>
                <a:extLst>
                  <a:ext uri="{0D108BD9-81ED-4DB2-BD59-A6C34878D82A}">
                    <a16:rowId xmlns:a16="http://schemas.microsoft.com/office/drawing/2014/main" val="2510000893"/>
                  </a:ext>
                </a:extLst>
              </a:tr>
            </a:tbl>
          </a:graphicData>
        </a:graphic>
      </p:graphicFrame>
    </p:spTree>
    <p:extLst>
      <p:ext uri="{BB962C8B-B14F-4D97-AF65-F5344CB8AC3E}">
        <p14:creationId xmlns:p14="http://schemas.microsoft.com/office/powerpoint/2010/main" val="38833197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89560" y="81872"/>
            <a:ext cx="7571405" cy="870234"/>
          </a:xfrm>
        </p:spPr>
        <p:txBody>
          <a:bodyPr>
            <a:noAutofit/>
          </a:bodyPr>
          <a:lstStyle/>
          <a:p>
            <a:pPr algn="ctr"/>
            <a:r>
              <a:rPr lang="en-GB" sz="3200" dirty="0">
                <a:solidFill>
                  <a:schemeClr val="accent5"/>
                </a:solidFill>
              </a:rPr>
              <a:t>Reviews in progress</a:t>
            </a:r>
          </a:p>
        </p:txBody>
      </p:sp>
      <p:sp>
        <p:nvSpPr>
          <p:cNvPr id="4" name="Footer Placeholder 3"/>
          <p:cNvSpPr>
            <a:spLocks noGrp="1"/>
          </p:cNvSpPr>
          <p:nvPr>
            <p:ph type="ftr" sz="quarter" idx="11"/>
          </p:nvPr>
        </p:nvSpPr>
        <p:spPr/>
        <p:txBody>
          <a:bodyPr/>
          <a:lstStyle/>
          <a:p>
            <a:r>
              <a:rPr lang="en-US"/>
              <a:t>www.unjiu.org</a:t>
            </a:r>
            <a:endParaRPr lang="en-US" dirty="0"/>
          </a:p>
        </p:txBody>
      </p:sp>
      <p:sp>
        <p:nvSpPr>
          <p:cNvPr id="5" name="Slide Number Placeholder 4"/>
          <p:cNvSpPr>
            <a:spLocks noGrp="1"/>
          </p:cNvSpPr>
          <p:nvPr>
            <p:ph type="sldNum" sz="quarter" idx="12"/>
          </p:nvPr>
        </p:nvSpPr>
        <p:spPr/>
        <p:txBody>
          <a:bodyPr/>
          <a:lstStyle/>
          <a:p>
            <a:fld id="{4B7089FF-019A-4C6F-9750-2CDB39FA8EB8}" type="slidenum">
              <a:rPr lang="en-US" smtClean="0"/>
              <a:pPr/>
              <a:t>12</a:t>
            </a:fld>
            <a:endParaRPr lang="en-US" dirty="0"/>
          </a:p>
        </p:txBody>
      </p:sp>
      <p:sp>
        <p:nvSpPr>
          <p:cNvPr id="6" name="Content Placeholder 2">
            <a:extLst>
              <a:ext uri="{FF2B5EF4-FFF2-40B4-BE49-F238E27FC236}">
                <a16:creationId xmlns:a16="http://schemas.microsoft.com/office/drawing/2014/main" id="{A3F3539F-96E2-440C-8558-43849C41E3AD}"/>
              </a:ext>
            </a:extLst>
          </p:cNvPr>
          <p:cNvSpPr txBox="1">
            <a:spLocks/>
          </p:cNvSpPr>
          <p:nvPr/>
        </p:nvSpPr>
        <p:spPr>
          <a:xfrm>
            <a:off x="2130044" y="1837746"/>
            <a:ext cx="6559749" cy="3653461"/>
          </a:xfrm>
          <a:prstGeom prst="rect">
            <a:avLst/>
          </a:prstGeom>
        </p:spPr>
        <p:txBody>
          <a:bodyPr vert="horz" lIns="68580" tIns="34290" rIns="68580" bIns="3429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sz="1800" dirty="0"/>
          </a:p>
        </p:txBody>
      </p:sp>
      <p:sp>
        <p:nvSpPr>
          <p:cNvPr id="8" name="Content Placeholder 2">
            <a:extLst>
              <a:ext uri="{FF2B5EF4-FFF2-40B4-BE49-F238E27FC236}">
                <a16:creationId xmlns:a16="http://schemas.microsoft.com/office/drawing/2014/main" id="{212815F8-1C25-4203-8A64-261C45C1DD97}"/>
              </a:ext>
            </a:extLst>
          </p:cNvPr>
          <p:cNvSpPr txBox="1">
            <a:spLocks/>
          </p:cNvSpPr>
          <p:nvPr/>
        </p:nvSpPr>
        <p:spPr>
          <a:xfrm>
            <a:off x="1117491" y="5150499"/>
            <a:ext cx="7778859" cy="428914"/>
          </a:xfrm>
          <a:prstGeom prst="rect">
            <a:avLst/>
          </a:prstGeom>
        </p:spPr>
        <p:txBody>
          <a:bodyPr vert="horz" lIns="68580" tIns="34290" rIns="68580" bIns="3429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GB" sz="1800" dirty="0"/>
          </a:p>
        </p:txBody>
      </p:sp>
      <p:graphicFrame>
        <p:nvGraphicFramePr>
          <p:cNvPr id="3" name="Table 2">
            <a:extLst>
              <a:ext uri="{FF2B5EF4-FFF2-40B4-BE49-F238E27FC236}">
                <a16:creationId xmlns:a16="http://schemas.microsoft.com/office/drawing/2014/main" id="{EE8C0CB3-C20E-41DD-BE0C-E16C74E6CB9E}"/>
              </a:ext>
            </a:extLst>
          </p:cNvPr>
          <p:cNvGraphicFramePr>
            <a:graphicFrameLocks noGrp="1"/>
          </p:cNvGraphicFramePr>
          <p:nvPr>
            <p:extLst>
              <p:ext uri="{D42A27DB-BD31-4B8C-83A1-F6EECF244321}">
                <p14:modId xmlns:p14="http://schemas.microsoft.com/office/powerpoint/2010/main" val="2507712808"/>
              </p:ext>
            </p:extLst>
          </p:nvPr>
        </p:nvGraphicFramePr>
        <p:xfrm>
          <a:off x="989560" y="696363"/>
          <a:ext cx="7700233" cy="5181600"/>
        </p:xfrm>
        <a:graphic>
          <a:graphicData uri="http://schemas.openxmlformats.org/drawingml/2006/table">
            <a:tbl>
              <a:tblPr firstRow="1" firstCol="1" bandRow="1">
                <a:tableStyleId>{5C22544A-7EE6-4342-B048-85BDC9FD1C3A}</a:tableStyleId>
              </a:tblPr>
              <a:tblGrid>
                <a:gridCol w="7700233">
                  <a:extLst>
                    <a:ext uri="{9D8B030D-6E8A-4147-A177-3AD203B41FA5}">
                      <a16:colId xmlns:a16="http://schemas.microsoft.com/office/drawing/2014/main" val="2210300604"/>
                    </a:ext>
                  </a:extLst>
                </a:gridCol>
              </a:tblGrid>
              <a:tr h="190328">
                <a:tc>
                  <a:txBody>
                    <a:bodyPr/>
                    <a:lstStyle/>
                    <a:p>
                      <a:pPr marL="91440" marR="25400" indent="0" algn="l">
                        <a:lnSpc>
                          <a:spcPct val="100000"/>
                        </a:lnSpc>
                        <a:spcBef>
                          <a:spcPts val="200"/>
                        </a:spcBef>
                        <a:spcAft>
                          <a:spcPts val="0"/>
                        </a:spcAft>
                        <a:buFont typeface="Arial" panose="020B0604020202020204" pitchFamily="34" charset="0"/>
                        <a:buNone/>
                        <a:tabLst>
                          <a:tab pos="804545" algn="l"/>
                          <a:tab pos="1106170" algn="l"/>
                          <a:tab pos="1408430" algn="l"/>
                          <a:tab pos="1710055" algn="l"/>
                          <a:tab pos="2020570" algn="l"/>
                          <a:tab pos="2322830" algn="l"/>
                          <a:tab pos="2624455" algn="l"/>
                          <a:tab pos="2934970" algn="l"/>
                          <a:tab pos="3237230" algn="l"/>
                          <a:tab pos="3538855" algn="l"/>
                          <a:tab pos="3840480" algn="l"/>
                          <a:tab pos="182880" algn="l"/>
                          <a:tab pos="365760" algn="l"/>
                          <a:tab pos="548640" algn="l"/>
                          <a:tab pos="731520" algn="l"/>
                        </a:tabLst>
                      </a:pPr>
                      <a:endParaRPr lang="en-US" sz="1400" b="0" kern="700" spc="20" dirty="0">
                        <a:solidFill>
                          <a:schemeClr val="accent1"/>
                        </a:solidFill>
                        <a:effectLst/>
                        <a:latin typeface="Times New Roman" panose="02020603050405020304" pitchFamily="18" charset="0"/>
                        <a:ea typeface="Calibri" panose="020F0502020204030204" pitchFamily="34" charset="0"/>
                      </a:endParaRPr>
                    </a:p>
                  </a:txBody>
                  <a:tcPr marL="0" marR="0" marT="0" marB="0">
                    <a:solidFill>
                      <a:schemeClr val="bg1"/>
                    </a:solidFill>
                  </a:tcPr>
                </a:tc>
                <a:extLst>
                  <a:ext uri="{0D108BD9-81ED-4DB2-BD59-A6C34878D82A}">
                    <a16:rowId xmlns:a16="http://schemas.microsoft.com/office/drawing/2014/main" val="3565906541"/>
                  </a:ext>
                </a:extLst>
              </a:tr>
              <a:tr h="3670616">
                <a:tc>
                  <a:txBody>
                    <a:bodyPr/>
                    <a:lstStyle/>
                    <a:p>
                      <a:pPr marL="377190" marR="25400" indent="-285750" algn="l">
                        <a:lnSpc>
                          <a:spcPct val="100000"/>
                        </a:lnSpc>
                        <a:spcBef>
                          <a:spcPts val="200"/>
                        </a:spcBef>
                        <a:spcAft>
                          <a:spcPts val="0"/>
                        </a:spcAft>
                        <a:buFont typeface="Arial" panose="020B0604020202020204" pitchFamily="34" charset="0"/>
                        <a:buChar char="•"/>
                        <a:tabLst>
                          <a:tab pos="804545" algn="l"/>
                          <a:tab pos="1106170" algn="l"/>
                          <a:tab pos="1408430" algn="l"/>
                          <a:tab pos="1710055" algn="l"/>
                          <a:tab pos="2020570" algn="l"/>
                          <a:tab pos="2322830" algn="l"/>
                          <a:tab pos="2624455" algn="l"/>
                          <a:tab pos="2934970" algn="l"/>
                          <a:tab pos="3237230" algn="l"/>
                          <a:tab pos="3538855" algn="l"/>
                          <a:tab pos="3840480" algn="l"/>
                          <a:tab pos="182880" algn="l"/>
                          <a:tab pos="365760" algn="l"/>
                          <a:tab pos="548640" algn="l"/>
                          <a:tab pos="731520" algn="l"/>
                        </a:tabLst>
                      </a:pPr>
                      <a:r>
                        <a:rPr lang="en-US" sz="2000" b="0" kern="700" spc="20" dirty="0">
                          <a:solidFill>
                            <a:schemeClr val="tx1"/>
                          </a:solidFill>
                          <a:effectLst/>
                          <a:latin typeface="+mn-lt"/>
                          <a:ea typeface="Calibri" panose="020F0502020204030204" pitchFamily="34" charset="0"/>
                        </a:rPr>
                        <a:t>Flexible working arrangements in United Nations system organizations</a:t>
                      </a:r>
                    </a:p>
                    <a:p>
                      <a:pPr marL="377190" marR="25400" indent="-285750" algn="l">
                        <a:lnSpc>
                          <a:spcPct val="100000"/>
                        </a:lnSpc>
                        <a:spcBef>
                          <a:spcPts val="200"/>
                        </a:spcBef>
                        <a:spcAft>
                          <a:spcPts val="0"/>
                        </a:spcAft>
                        <a:buFont typeface="Arial" panose="020B0604020202020204" pitchFamily="34" charset="0"/>
                        <a:buChar char="•"/>
                        <a:tabLst>
                          <a:tab pos="804545" algn="l"/>
                          <a:tab pos="1106170" algn="l"/>
                          <a:tab pos="1408430" algn="l"/>
                          <a:tab pos="1710055" algn="l"/>
                          <a:tab pos="2020570" algn="l"/>
                          <a:tab pos="2322830" algn="l"/>
                          <a:tab pos="2624455" algn="l"/>
                          <a:tab pos="2934970" algn="l"/>
                          <a:tab pos="3237230" algn="l"/>
                          <a:tab pos="3538855" algn="l"/>
                          <a:tab pos="3840480" algn="l"/>
                          <a:tab pos="182880" algn="l"/>
                          <a:tab pos="365760" algn="l"/>
                          <a:tab pos="548640" algn="l"/>
                          <a:tab pos="731520" algn="l"/>
                        </a:tabLst>
                      </a:pPr>
                      <a:r>
                        <a:rPr lang="en-US" sz="2000" b="0" kern="700" spc="20" dirty="0">
                          <a:solidFill>
                            <a:schemeClr val="tx1"/>
                          </a:solidFill>
                          <a:effectLst/>
                          <a:latin typeface="+mn-lt"/>
                          <a:ea typeface="Calibri" panose="020F0502020204030204" pitchFamily="34" charset="0"/>
                        </a:rPr>
                        <a:t>Review of the acceptance and implementation of JIU recommendations</a:t>
                      </a:r>
                    </a:p>
                    <a:p>
                      <a:pPr marL="377190" marR="25400" indent="-285750" algn="l">
                        <a:lnSpc>
                          <a:spcPct val="100000"/>
                        </a:lnSpc>
                        <a:spcBef>
                          <a:spcPts val="200"/>
                        </a:spcBef>
                        <a:spcAft>
                          <a:spcPts val="0"/>
                        </a:spcAft>
                        <a:buFont typeface="Arial" panose="020B0604020202020204" pitchFamily="34" charset="0"/>
                        <a:buChar char="•"/>
                        <a:tabLst>
                          <a:tab pos="804545" algn="l"/>
                          <a:tab pos="1106170" algn="l"/>
                          <a:tab pos="1408430" algn="l"/>
                          <a:tab pos="1710055" algn="l"/>
                          <a:tab pos="2020570" algn="l"/>
                          <a:tab pos="2322830" algn="l"/>
                          <a:tab pos="2624455" algn="l"/>
                          <a:tab pos="2934970" algn="l"/>
                          <a:tab pos="3237230" algn="l"/>
                          <a:tab pos="3538855" algn="l"/>
                          <a:tab pos="3840480" algn="l"/>
                          <a:tab pos="182880" algn="l"/>
                          <a:tab pos="365760" algn="l"/>
                          <a:tab pos="548640" algn="l"/>
                          <a:tab pos="731520" algn="l"/>
                        </a:tabLst>
                      </a:pPr>
                      <a:r>
                        <a:rPr lang="en-US" sz="2000" b="0" kern="700" spc="20" dirty="0">
                          <a:solidFill>
                            <a:schemeClr val="tx1"/>
                          </a:solidFill>
                          <a:effectLst/>
                          <a:latin typeface="+mn-lt"/>
                          <a:ea typeface="Calibri" panose="020F0502020204030204" pitchFamily="34" charset="0"/>
                        </a:rPr>
                        <a:t>Review of quality, effectiveness, efficiency, and sustainability of health insurance schemes in the United Nations system organizations </a:t>
                      </a:r>
                    </a:p>
                    <a:p>
                      <a:pPr marL="377190" marR="25400" lvl="0" indent="-285750" algn="l" defTabSz="914400" rtl="0" eaLnBrk="1" fontAlgn="auto" latinLnBrk="0" hangingPunct="1">
                        <a:lnSpc>
                          <a:spcPct val="100000"/>
                        </a:lnSpc>
                        <a:spcBef>
                          <a:spcPts val="200"/>
                        </a:spcBef>
                        <a:spcAft>
                          <a:spcPts val="0"/>
                        </a:spcAft>
                        <a:buClrTx/>
                        <a:buSzTx/>
                        <a:buFont typeface="Arial" panose="020B0604020202020204" pitchFamily="34" charset="0"/>
                        <a:buChar char="•"/>
                        <a:tabLst>
                          <a:tab pos="804545" algn="l"/>
                          <a:tab pos="1106170" algn="l"/>
                          <a:tab pos="1408430" algn="l"/>
                          <a:tab pos="1710055" algn="l"/>
                          <a:tab pos="2020570" algn="l"/>
                          <a:tab pos="2322830" algn="l"/>
                          <a:tab pos="2624455" algn="l"/>
                          <a:tab pos="2934970" algn="l"/>
                          <a:tab pos="3237230" algn="l"/>
                          <a:tab pos="3538855" algn="l"/>
                          <a:tab pos="3840480" algn="l"/>
                          <a:tab pos="182880" algn="l"/>
                          <a:tab pos="365760" algn="l"/>
                          <a:tab pos="548640" algn="l"/>
                          <a:tab pos="731520" algn="l"/>
                        </a:tabLst>
                        <a:defRPr/>
                      </a:pPr>
                      <a:r>
                        <a:rPr lang="en-US" sz="2000" b="0" kern="700" spc="20" dirty="0">
                          <a:solidFill>
                            <a:schemeClr val="tx1"/>
                          </a:solidFill>
                          <a:effectLst/>
                          <a:latin typeface="+mn-lt"/>
                          <a:ea typeface="Calibri" panose="020F0502020204030204" pitchFamily="34" charset="0"/>
                        </a:rPr>
                        <a:t>Review of the use of non-staff personnel and related contractual modalities in the United Nations system</a:t>
                      </a:r>
                    </a:p>
                    <a:p>
                      <a:pPr marL="377190" marR="25400" indent="-285750" algn="l">
                        <a:lnSpc>
                          <a:spcPct val="100000"/>
                        </a:lnSpc>
                        <a:spcBef>
                          <a:spcPts val="200"/>
                        </a:spcBef>
                        <a:spcAft>
                          <a:spcPts val="0"/>
                        </a:spcAft>
                        <a:buFont typeface="Arial" panose="020B0604020202020204" pitchFamily="34" charset="0"/>
                        <a:buChar char="•"/>
                        <a:tabLst>
                          <a:tab pos="804545" algn="l"/>
                          <a:tab pos="1106170" algn="l"/>
                          <a:tab pos="1408430" algn="l"/>
                          <a:tab pos="1710055" algn="l"/>
                          <a:tab pos="2020570" algn="l"/>
                          <a:tab pos="2322830" algn="l"/>
                          <a:tab pos="2624455" algn="l"/>
                          <a:tab pos="2934970" algn="l"/>
                          <a:tab pos="3237230" algn="l"/>
                          <a:tab pos="3538855" algn="l"/>
                          <a:tab pos="3840480" algn="l"/>
                          <a:tab pos="182880" algn="l"/>
                          <a:tab pos="365760" algn="l"/>
                          <a:tab pos="548640" algn="l"/>
                          <a:tab pos="731520" algn="l"/>
                        </a:tabLst>
                      </a:pPr>
                      <a:r>
                        <a:rPr lang="en-US" sz="2000" b="0" kern="700" spc="20" dirty="0">
                          <a:solidFill>
                            <a:schemeClr val="tx1"/>
                          </a:solidFill>
                          <a:effectLst/>
                          <a:latin typeface="+mn-lt"/>
                          <a:ea typeface="Calibri" panose="020F0502020204030204" pitchFamily="34" charset="0"/>
                        </a:rPr>
                        <a:t>Management and Administration review of UN-Women</a:t>
                      </a:r>
                    </a:p>
                    <a:p>
                      <a:pPr marL="377190" marR="25400" lvl="0" indent="-285750" algn="l" defTabSz="914400" rtl="0" eaLnBrk="1" fontAlgn="auto" latinLnBrk="0" hangingPunct="1">
                        <a:lnSpc>
                          <a:spcPct val="100000"/>
                        </a:lnSpc>
                        <a:spcBef>
                          <a:spcPts val="200"/>
                        </a:spcBef>
                        <a:spcAft>
                          <a:spcPts val="0"/>
                        </a:spcAft>
                        <a:buClrTx/>
                        <a:buSzTx/>
                        <a:buFont typeface="Arial" panose="020B0604020202020204" pitchFamily="34" charset="0"/>
                        <a:buChar char="•"/>
                        <a:tabLst>
                          <a:tab pos="804545" algn="l"/>
                          <a:tab pos="1106170" algn="l"/>
                          <a:tab pos="1408430" algn="l"/>
                          <a:tab pos="1710055" algn="l"/>
                          <a:tab pos="2020570" algn="l"/>
                          <a:tab pos="2322830" algn="l"/>
                          <a:tab pos="2624455" algn="l"/>
                          <a:tab pos="2934970" algn="l"/>
                          <a:tab pos="3237230" algn="l"/>
                          <a:tab pos="3538855" algn="l"/>
                          <a:tab pos="3840480" algn="l"/>
                          <a:tab pos="182880" algn="l"/>
                          <a:tab pos="365760" algn="l"/>
                          <a:tab pos="548640" algn="l"/>
                          <a:tab pos="731520" algn="l"/>
                        </a:tabLst>
                        <a:defRPr/>
                      </a:pPr>
                      <a:r>
                        <a:rPr lang="en-US" sz="2000" b="0" kern="700" spc="20" dirty="0">
                          <a:solidFill>
                            <a:schemeClr val="tx1"/>
                          </a:solidFill>
                          <a:effectLst/>
                          <a:latin typeface="+mn-lt"/>
                          <a:ea typeface="Calibri" panose="020F0502020204030204" pitchFamily="34" charset="0"/>
                        </a:rPr>
                        <a:t>Management and Administration review of FAO</a:t>
                      </a:r>
                    </a:p>
                    <a:p>
                      <a:pPr marL="377190" marR="25400" lvl="0" indent="-285750" algn="l" defTabSz="914400" rtl="0" eaLnBrk="1" fontAlgn="auto" latinLnBrk="0" hangingPunct="1">
                        <a:lnSpc>
                          <a:spcPct val="100000"/>
                        </a:lnSpc>
                        <a:spcBef>
                          <a:spcPts val="200"/>
                        </a:spcBef>
                        <a:spcAft>
                          <a:spcPts val="0"/>
                        </a:spcAft>
                        <a:buClrTx/>
                        <a:buSzTx/>
                        <a:buFont typeface="Arial" panose="020B0604020202020204" pitchFamily="34" charset="0"/>
                        <a:buChar char="•"/>
                        <a:tabLst>
                          <a:tab pos="804545" algn="l"/>
                          <a:tab pos="1106170" algn="l"/>
                          <a:tab pos="1408430" algn="l"/>
                          <a:tab pos="1710055" algn="l"/>
                          <a:tab pos="2020570" algn="l"/>
                          <a:tab pos="2322830" algn="l"/>
                          <a:tab pos="2624455" algn="l"/>
                          <a:tab pos="2934970" algn="l"/>
                          <a:tab pos="3237230" algn="l"/>
                          <a:tab pos="3538855" algn="l"/>
                          <a:tab pos="3840480" algn="l"/>
                          <a:tab pos="182880" algn="l"/>
                          <a:tab pos="365760" algn="l"/>
                          <a:tab pos="548640" algn="l"/>
                          <a:tab pos="731520" algn="l"/>
                        </a:tabLst>
                        <a:defRPr/>
                      </a:pPr>
                      <a:r>
                        <a:rPr lang="en-US" sz="2000" b="0" kern="700" spc="20" dirty="0">
                          <a:solidFill>
                            <a:schemeClr val="tx1"/>
                          </a:solidFill>
                          <a:effectLst/>
                          <a:latin typeface="+mn-lt"/>
                          <a:ea typeface="Calibri" panose="020F0502020204030204" pitchFamily="34" charset="0"/>
                        </a:rPr>
                        <a:t>Review of the governance and oversight functions of the Executive boards of UNDP/UNFPA/UNOPS, UNICEF and UN-Women</a:t>
                      </a:r>
                      <a:endParaRPr lang="en-US" sz="1200" b="0" kern="700" spc="20" dirty="0">
                        <a:solidFill>
                          <a:schemeClr val="accent1"/>
                        </a:solidFill>
                        <a:effectLst/>
                        <a:latin typeface="Times New Roman" panose="02020603050405020304" pitchFamily="18" charset="0"/>
                        <a:ea typeface="Calibri" panose="020F0502020204030204" pitchFamily="34" charset="0"/>
                      </a:endParaRPr>
                    </a:p>
                  </a:txBody>
                  <a:tcPr marL="0" marR="0" marT="0" marB="0">
                    <a:solidFill>
                      <a:schemeClr val="bg1"/>
                    </a:solidFill>
                  </a:tcPr>
                </a:tc>
                <a:extLst>
                  <a:ext uri="{0D108BD9-81ED-4DB2-BD59-A6C34878D82A}">
                    <a16:rowId xmlns:a16="http://schemas.microsoft.com/office/drawing/2014/main" val="3276447413"/>
                  </a:ext>
                </a:extLst>
              </a:tr>
              <a:tr h="190328">
                <a:tc>
                  <a:txBody>
                    <a:bodyPr/>
                    <a:lstStyle/>
                    <a:p>
                      <a:pPr marL="91440" marR="25400" indent="0" algn="l">
                        <a:lnSpc>
                          <a:spcPct val="100000"/>
                        </a:lnSpc>
                        <a:spcBef>
                          <a:spcPts val="200"/>
                        </a:spcBef>
                        <a:spcAft>
                          <a:spcPts val="0"/>
                        </a:spcAft>
                        <a:buFont typeface="Arial" panose="020B0604020202020204" pitchFamily="34" charset="0"/>
                        <a:buNone/>
                        <a:tabLst>
                          <a:tab pos="804545" algn="l"/>
                          <a:tab pos="1106170" algn="l"/>
                          <a:tab pos="1408430" algn="l"/>
                          <a:tab pos="1710055" algn="l"/>
                          <a:tab pos="2020570" algn="l"/>
                          <a:tab pos="2322830" algn="l"/>
                          <a:tab pos="2624455" algn="l"/>
                          <a:tab pos="2934970" algn="l"/>
                          <a:tab pos="3237230" algn="l"/>
                          <a:tab pos="3538855" algn="l"/>
                          <a:tab pos="3840480" algn="l"/>
                          <a:tab pos="182880" algn="l"/>
                          <a:tab pos="365760" algn="l"/>
                          <a:tab pos="548640" algn="l"/>
                          <a:tab pos="731520" algn="l"/>
                        </a:tabLst>
                      </a:pPr>
                      <a:endParaRPr lang="en-US" sz="1400" b="0" kern="700" spc="20" dirty="0">
                        <a:solidFill>
                          <a:schemeClr val="accent1"/>
                        </a:solidFill>
                        <a:effectLst/>
                        <a:latin typeface="Times New Roman" panose="02020603050405020304" pitchFamily="18" charset="0"/>
                        <a:ea typeface="Calibri" panose="020F0502020204030204" pitchFamily="34" charset="0"/>
                      </a:endParaRPr>
                    </a:p>
                  </a:txBody>
                  <a:tcPr marL="0" marR="0" marT="0" marB="0">
                    <a:solidFill>
                      <a:schemeClr val="bg1"/>
                    </a:solidFill>
                  </a:tcPr>
                </a:tc>
                <a:extLst>
                  <a:ext uri="{0D108BD9-81ED-4DB2-BD59-A6C34878D82A}">
                    <a16:rowId xmlns:a16="http://schemas.microsoft.com/office/drawing/2014/main" val="498657758"/>
                  </a:ext>
                </a:extLst>
              </a:tr>
              <a:tr h="190328">
                <a:tc>
                  <a:txBody>
                    <a:bodyPr/>
                    <a:lstStyle/>
                    <a:p>
                      <a:pPr marL="91440" marR="25400" indent="0" algn="l">
                        <a:lnSpc>
                          <a:spcPct val="100000"/>
                        </a:lnSpc>
                        <a:spcBef>
                          <a:spcPts val="200"/>
                        </a:spcBef>
                        <a:spcAft>
                          <a:spcPts val="0"/>
                        </a:spcAft>
                        <a:buFont typeface="Arial" panose="020B0604020202020204" pitchFamily="34" charset="0"/>
                        <a:buNone/>
                        <a:tabLst>
                          <a:tab pos="804545" algn="l"/>
                          <a:tab pos="1106170" algn="l"/>
                          <a:tab pos="1408430" algn="l"/>
                          <a:tab pos="1710055" algn="l"/>
                          <a:tab pos="2020570" algn="l"/>
                          <a:tab pos="2322830" algn="l"/>
                          <a:tab pos="2624455" algn="l"/>
                          <a:tab pos="2934970" algn="l"/>
                          <a:tab pos="3237230" algn="l"/>
                          <a:tab pos="3538855" algn="l"/>
                          <a:tab pos="3840480" algn="l"/>
                          <a:tab pos="182880" algn="l"/>
                          <a:tab pos="365760" algn="l"/>
                          <a:tab pos="548640" algn="l"/>
                          <a:tab pos="731520" algn="l"/>
                        </a:tabLst>
                      </a:pPr>
                      <a:endParaRPr lang="en-US" sz="1400" b="0" kern="700" spc="20" dirty="0">
                        <a:solidFill>
                          <a:schemeClr val="accent1"/>
                        </a:solidFill>
                        <a:effectLst/>
                        <a:latin typeface="Times New Roman" panose="02020603050405020304" pitchFamily="18" charset="0"/>
                        <a:ea typeface="Calibri" panose="020F0502020204030204" pitchFamily="34" charset="0"/>
                      </a:endParaRPr>
                    </a:p>
                  </a:txBody>
                  <a:tcPr marL="0" marR="0" marT="0" marB="0">
                    <a:solidFill>
                      <a:schemeClr val="bg1"/>
                    </a:solidFill>
                  </a:tcPr>
                </a:tc>
                <a:extLst>
                  <a:ext uri="{0D108BD9-81ED-4DB2-BD59-A6C34878D82A}">
                    <a16:rowId xmlns:a16="http://schemas.microsoft.com/office/drawing/2014/main" val="2684416053"/>
                  </a:ext>
                </a:extLst>
              </a:tr>
              <a:tr h="190328">
                <a:tc>
                  <a:txBody>
                    <a:bodyPr/>
                    <a:lstStyle/>
                    <a:p>
                      <a:pPr marL="91440" marR="25400" indent="0" algn="l">
                        <a:lnSpc>
                          <a:spcPct val="100000"/>
                        </a:lnSpc>
                        <a:spcBef>
                          <a:spcPts val="200"/>
                        </a:spcBef>
                        <a:spcAft>
                          <a:spcPts val="0"/>
                        </a:spcAft>
                        <a:buFont typeface="Arial" panose="020B0604020202020204" pitchFamily="34" charset="0"/>
                        <a:buNone/>
                        <a:tabLst>
                          <a:tab pos="804545" algn="l"/>
                          <a:tab pos="1106170" algn="l"/>
                          <a:tab pos="1408430" algn="l"/>
                          <a:tab pos="1710055" algn="l"/>
                          <a:tab pos="2020570" algn="l"/>
                          <a:tab pos="2322830" algn="l"/>
                          <a:tab pos="2624455" algn="l"/>
                          <a:tab pos="2934970" algn="l"/>
                          <a:tab pos="3237230" algn="l"/>
                          <a:tab pos="3538855" algn="l"/>
                          <a:tab pos="3840480" algn="l"/>
                          <a:tab pos="182880" algn="l"/>
                          <a:tab pos="365760" algn="l"/>
                          <a:tab pos="548640" algn="l"/>
                          <a:tab pos="731520" algn="l"/>
                        </a:tabLst>
                      </a:pPr>
                      <a:endParaRPr lang="en-US" sz="1400" b="0" kern="700" spc="20" dirty="0">
                        <a:solidFill>
                          <a:schemeClr val="accent1"/>
                        </a:solidFill>
                        <a:effectLst/>
                        <a:latin typeface="Times New Roman" panose="02020603050405020304" pitchFamily="18" charset="0"/>
                        <a:ea typeface="Calibri" panose="020F0502020204030204" pitchFamily="34" charset="0"/>
                      </a:endParaRPr>
                    </a:p>
                  </a:txBody>
                  <a:tcPr marL="0" marR="0" marT="0" marB="0">
                    <a:solidFill>
                      <a:schemeClr val="bg1"/>
                    </a:solidFill>
                  </a:tcPr>
                </a:tc>
                <a:extLst>
                  <a:ext uri="{0D108BD9-81ED-4DB2-BD59-A6C34878D82A}">
                    <a16:rowId xmlns:a16="http://schemas.microsoft.com/office/drawing/2014/main" val="3549647735"/>
                  </a:ext>
                </a:extLst>
              </a:tr>
              <a:tr h="190328">
                <a:tc>
                  <a:txBody>
                    <a:bodyPr/>
                    <a:lstStyle/>
                    <a:p>
                      <a:pPr marL="91440" marR="25400" indent="0" algn="l">
                        <a:lnSpc>
                          <a:spcPct val="100000"/>
                        </a:lnSpc>
                        <a:spcBef>
                          <a:spcPts val="200"/>
                        </a:spcBef>
                        <a:spcAft>
                          <a:spcPts val="0"/>
                        </a:spcAft>
                        <a:buFont typeface="Arial" panose="020B0604020202020204" pitchFamily="34" charset="0"/>
                        <a:buNone/>
                        <a:tabLst>
                          <a:tab pos="804545" algn="l"/>
                          <a:tab pos="1106170" algn="l"/>
                          <a:tab pos="1408430" algn="l"/>
                          <a:tab pos="1710055" algn="l"/>
                          <a:tab pos="2020570" algn="l"/>
                          <a:tab pos="2322830" algn="l"/>
                          <a:tab pos="2624455" algn="l"/>
                          <a:tab pos="2934970" algn="l"/>
                          <a:tab pos="3237230" algn="l"/>
                          <a:tab pos="3538855" algn="l"/>
                          <a:tab pos="3840480" algn="l"/>
                          <a:tab pos="182880" algn="l"/>
                          <a:tab pos="365760" algn="l"/>
                          <a:tab pos="548640" algn="l"/>
                          <a:tab pos="731520" algn="l"/>
                        </a:tabLst>
                      </a:pPr>
                      <a:endParaRPr lang="en-US" sz="1400" b="0" kern="700" spc="20" dirty="0">
                        <a:solidFill>
                          <a:schemeClr val="accent1"/>
                        </a:solidFill>
                        <a:effectLst/>
                        <a:latin typeface="Times New Roman" panose="02020603050405020304" pitchFamily="18" charset="0"/>
                        <a:ea typeface="Calibri" panose="020F0502020204030204" pitchFamily="34" charset="0"/>
                      </a:endParaRPr>
                    </a:p>
                  </a:txBody>
                  <a:tcPr marL="0" marR="0" marT="0" marB="0">
                    <a:solidFill>
                      <a:schemeClr val="bg1"/>
                    </a:solidFill>
                  </a:tcPr>
                </a:tc>
                <a:extLst>
                  <a:ext uri="{0D108BD9-81ED-4DB2-BD59-A6C34878D82A}">
                    <a16:rowId xmlns:a16="http://schemas.microsoft.com/office/drawing/2014/main" val="2510000893"/>
                  </a:ext>
                </a:extLst>
              </a:tr>
            </a:tbl>
          </a:graphicData>
        </a:graphic>
      </p:graphicFrame>
    </p:spTree>
    <p:extLst>
      <p:ext uri="{BB962C8B-B14F-4D97-AF65-F5344CB8AC3E}">
        <p14:creationId xmlns:p14="http://schemas.microsoft.com/office/powerpoint/2010/main" val="40533000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B906EB-1CB6-4289-972F-AA74886E5043}"/>
              </a:ext>
            </a:extLst>
          </p:cNvPr>
          <p:cNvSpPr>
            <a:spLocks noGrp="1"/>
          </p:cNvSpPr>
          <p:nvPr>
            <p:ph type="title"/>
          </p:nvPr>
        </p:nvSpPr>
        <p:spPr>
          <a:xfrm>
            <a:off x="998789" y="197976"/>
            <a:ext cx="7146421" cy="894258"/>
          </a:xfrm>
        </p:spPr>
        <p:txBody>
          <a:bodyPr>
            <a:noAutofit/>
          </a:bodyPr>
          <a:lstStyle/>
          <a:p>
            <a:r>
              <a:rPr lang="en-US" sz="3200" dirty="0">
                <a:solidFill>
                  <a:schemeClr val="accent5"/>
                </a:solidFill>
              </a:rPr>
              <a:t>Reporting to the General Assembly</a:t>
            </a:r>
          </a:p>
        </p:txBody>
      </p:sp>
      <p:sp>
        <p:nvSpPr>
          <p:cNvPr id="3" name="Content Placeholder 2">
            <a:extLst>
              <a:ext uri="{FF2B5EF4-FFF2-40B4-BE49-F238E27FC236}">
                <a16:creationId xmlns:a16="http://schemas.microsoft.com/office/drawing/2014/main" id="{070EA3BC-D7B0-4161-9009-33743BCF0093}"/>
              </a:ext>
            </a:extLst>
          </p:cNvPr>
          <p:cNvSpPr>
            <a:spLocks noGrp="1"/>
          </p:cNvSpPr>
          <p:nvPr>
            <p:ph idx="1"/>
          </p:nvPr>
        </p:nvSpPr>
        <p:spPr>
          <a:xfrm>
            <a:off x="710301" y="1277223"/>
            <a:ext cx="8433699" cy="4303553"/>
          </a:xfrm>
        </p:spPr>
        <p:txBody>
          <a:bodyPr>
            <a:normAutofit fontScale="55000" lnSpcReduction="20000"/>
          </a:bodyPr>
          <a:lstStyle/>
          <a:p>
            <a:pPr marL="0" indent="0" hangingPunct="0">
              <a:buNone/>
            </a:pPr>
            <a:r>
              <a:rPr lang="en-US" sz="4400" kern="700" spc="15" dirty="0"/>
              <a:t>Scheduled for presentation in 78</a:t>
            </a:r>
            <a:r>
              <a:rPr lang="en-US" sz="4400" kern="700" spc="15" baseline="30000" dirty="0"/>
              <a:t>th</a:t>
            </a:r>
            <a:r>
              <a:rPr lang="en-US" sz="4400" kern="700" spc="15" dirty="0"/>
              <a:t> GA </a:t>
            </a:r>
          </a:p>
          <a:p>
            <a:pPr marL="0" indent="0" hangingPunct="0">
              <a:buNone/>
            </a:pPr>
            <a:r>
              <a:rPr lang="en-US" sz="4400" kern="700" spc="15" dirty="0"/>
              <a:t>(Oct 23 &amp; Mar. 24)</a:t>
            </a:r>
          </a:p>
          <a:p>
            <a:pPr hangingPunct="0">
              <a:lnSpc>
                <a:spcPct val="110000"/>
              </a:lnSpc>
            </a:pPr>
            <a:r>
              <a:rPr lang="en-US" sz="3600" dirty="0">
                <a:solidFill>
                  <a:schemeClr val="accent1"/>
                </a:solidFill>
              </a:rPr>
              <a:t>JIU proposed </a:t>
            </a:r>
            <a:r>
              <a:rPr lang="en-US" sz="3600" dirty="0" err="1">
                <a:solidFill>
                  <a:schemeClr val="accent1"/>
                </a:solidFill>
              </a:rPr>
              <a:t>programme</a:t>
            </a:r>
            <a:r>
              <a:rPr lang="en-US" sz="3600" dirty="0">
                <a:solidFill>
                  <a:schemeClr val="accent1"/>
                </a:solidFill>
              </a:rPr>
              <a:t> budget for 2024 (Oct 23)</a:t>
            </a:r>
          </a:p>
          <a:p>
            <a:pPr hangingPunct="0">
              <a:lnSpc>
                <a:spcPct val="110000"/>
              </a:lnSpc>
            </a:pPr>
            <a:r>
              <a:rPr lang="en-US" sz="3600" dirty="0">
                <a:solidFill>
                  <a:schemeClr val="accent1"/>
                </a:solidFill>
              </a:rPr>
              <a:t>Report of the Joint Inspection Unit for 2023 and </a:t>
            </a:r>
            <a:r>
              <a:rPr lang="en-US" sz="3600" dirty="0" err="1">
                <a:solidFill>
                  <a:schemeClr val="accent1"/>
                </a:solidFill>
              </a:rPr>
              <a:t>programme</a:t>
            </a:r>
            <a:r>
              <a:rPr lang="en-US" sz="3600" dirty="0">
                <a:solidFill>
                  <a:schemeClr val="accent1"/>
                </a:solidFill>
              </a:rPr>
              <a:t> of work for 2024</a:t>
            </a:r>
          </a:p>
          <a:p>
            <a:pPr hangingPunct="0">
              <a:lnSpc>
                <a:spcPct val="110000"/>
              </a:lnSpc>
            </a:pPr>
            <a:r>
              <a:rPr lang="en-US" sz="3600" dirty="0">
                <a:solidFill>
                  <a:schemeClr val="accent1"/>
                </a:solidFill>
              </a:rPr>
              <a:t>Review of the internal pre-tribunal stage appeal mechanisms available to staff members in the United Nations system organizations </a:t>
            </a:r>
          </a:p>
          <a:p>
            <a:pPr hangingPunct="0">
              <a:lnSpc>
                <a:spcPct val="110000"/>
              </a:lnSpc>
            </a:pPr>
            <a:r>
              <a:rPr lang="en-US" sz="3600" dirty="0">
                <a:solidFill>
                  <a:schemeClr val="accent1"/>
                </a:solidFill>
              </a:rPr>
              <a:t>Review of accountability frameworks in the United Nations system organizations</a:t>
            </a:r>
          </a:p>
          <a:p>
            <a:pPr hangingPunct="0">
              <a:lnSpc>
                <a:spcPct val="110000"/>
              </a:lnSpc>
              <a:spcAft>
                <a:spcPts val="600"/>
              </a:spcAft>
            </a:pPr>
            <a:r>
              <a:rPr lang="en-US" sz="3600" dirty="0">
                <a:solidFill>
                  <a:schemeClr val="accent1"/>
                </a:solidFill>
              </a:rPr>
              <a:t>Flexible working arrangements in the United Nations system organizations</a:t>
            </a:r>
          </a:p>
          <a:p>
            <a:pPr hangingPunct="0">
              <a:lnSpc>
                <a:spcPct val="110000"/>
              </a:lnSpc>
              <a:spcBef>
                <a:spcPts val="0"/>
              </a:spcBef>
            </a:pPr>
            <a:r>
              <a:rPr lang="en-US" sz="3600" dirty="0">
                <a:solidFill>
                  <a:schemeClr val="accent1"/>
                </a:solidFill>
              </a:rPr>
              <a:t>Review of mental health and well-being policies and </a:t>
            </a:r>
          </a:p>
          <a:p>
            <a:pPr marL="0" indent="0" hangingPunct="0">
              <a:lnSpc>
                <a:spcPct val="110000"/>
              </a:lnSpc>
              <a:spcBef>
                <a:spcPts val="0"/>
              </a:spcBef>
              <a:buNone/>
            </a:pPr>
            <a:r>
              <a:rPr lang="en-US" sz="3600" dirty="0">
                <a:solidFill>
                  <a:schemeClr val="accent1"/>
                </a:solidFill>
              </a:rPr>
              <a:t>    practices for staff in the United Nations system organizations</a:t>
            </a:r>
          </a:p>
          <a:p>
            <a:pPr marL="0" indent="0" hangingPunct="0">
              <a:buNone/>
            </a:pPr>
            <a:endParaRPr lang="en-US" sz="5500" dirty="0"/>
          </a:p>
        </p:txBody>
      </p:sp>
      <p:sp>
        <p:nvSpPr>
          <p:cNvPr id="4" name="Footer Placeholder 3">
            <a:extLst>
              <a:ext uri="{FF2B5EF4-FFF2-40B4-BE49-F238E27FC236}">
                <a16:creationId xmlns:a16="http://schemas.microsoft.com/office/drawing/2014/main" id="{720BE65F-C459-421C-97BA-D45B90415A42}"/>
              </a:ext>
            </a:extLst>
          </p:cNvPr>
          <p:cNvSpPr>
            <a:spLocks noGrp="1"/>
          </p:cNvSpPr>
          <p:nvPr>
            <p:ph type="ftr" sz="quarter" idx="11"/>
          </p:nvPr>
        </p:nvSpPr>
        <p:spPr/>
        <p:txBody>
          <a:bodyPr/>
          <a:lstStyle/>
          <a:p>
            <a:r>
              <a:rPr lang="en-US"/>
              <a:t>www.unjiu.org</a:t>
            </a:r>
            <a:endParaRPr lang="en-US" dirty="0"/>
          </a:p>
        </p:txBody>
      </p:sp>
      <p:sp>
        <p:nvSpPr>
          <p:cNvPr id="5" name="Slide Number Placeholder 4">
            <a:extLst>
              <a:ext uri="{FF2B5EF4-FFF2-40B4-BE49-F238E27FC236}">
                <a16:creationId xmlns:a16="http://schemas.microsoft.com/office/drawing/2014/main" id="{CFA859D1-8F41-4903-9E84-00F2296ED301}"/>
              </a:ext>
            </a:extLst>
          </p:cNvPr>
          <p:cNvSpPr>
            <a:spLocks noGrp="1"/>
          </p:cNvSpPr>
          <p:nvPr>
            <p:ph type="sldNum" sz="quarter" idx="12"/>
          </p:nvPr>
        </p:nvSpPr>
        <p:spPr/>
        <p:txBody>
          <a:bodyPr/>
          <a:lstStyle/>
          <a:p>
            <a:fld id="{4B7089FF-019A-4C6F-9750-2CDB39FA8EB8}" type="slidenum">
              <a:rPr lang="en-US" smtClean="0"/>
              <a:pPr/>
              <a:t>13</a:t>
            </a:fld>
            <a:endParaRPr lang="en-US" dirty="0"/>
          </a:p>
        </p:txBody>
      </p:sp>
      <p:pic>
        <p:nvPicPr>
          <p:cNvPr id="7" name="Picture 6" descr="A close up of text on a white background&#10;&#10;Description automatically generated">
            <a:extLst>
              <a:ext uri="{FF2B5EF4-FFF2-40B4-BE49-F238E27FC236}">
                <a16:creationId xmlns:a16="http://schemas.microsoft.com/office/drawing/2014/main" id="{3D57149D-D568-463C-B96B-54DFF83F7919}"/>
              </a:ext>
            </a:extLst>
          </p:cNvPr>
          <p:cNvPicPr>
            <a:picLocks noChangeAspect="1"/>
          </p:cNvPicPr>
          <p:nvPr/>
        </p:nvPicPr>
        <p:blipFill>
          <a:blip r:embed="rId2">
            <a:extLst>
              <a:ext uri="{BEBA8EAE-BF5A-486C-A8C5-ECC9F3942E4B}">
                <a14:imgProps xmlns:a14="http://schemas.microsoft.com/office/drawing/2010/main">
                  <a14:imgLayer r:embed="rId3">
                    <a14:imgEffect>
                      <a14:colorTemperature colorTemp="4700"/>
                    </a14:imgEffect>
                    <a14:imgEffect>
                      <a14:saturation sat="200000"/>
                    </a14:imgEffect>
                    <a14:imgEffect>
                      <a14:brightnessContrast bright="40000"/>
                    </a14:imgEffect>
                  </a14:imgLayer>
                </a14:imgProps>
              </a:ext>
              <a:ext uri="{28A0092B-C50C-407E-A947-70E740481C1C}">
                <a14:useLocalDpi xmlns:a14="http://schemas.microsoft.com/office/drawing/2010/main" val="0"/>
              </a:ext>
            </a:extLst>
          </a:blip>
          <a:stretch>
            <a:fillRect/>
          </a:stretch>
        </p:blipFill>
        <p:spPr>
          <a:xfrm rot="1426794">
            <a:off x="6704993" y="160629"/>
            <a:ext cx="2456110" cy="186320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21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520425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31024" y="162073"/>
            <a:ext cx="7886700" cy="682183"/>
          </a:xfrm>
        </p:spPr>
        <p:txBody>
          <a:bodyPr>
            <a:normAutofit fontScale="90000"/>
          </a:bodyPr>
          <a:lstStyle/>
          <a:p>
            <a:r>
              <a:rPr lang="en-US" altLang="en-US" dirty="0">
                <a:solidFill>
                  <a:srgbClr val="FFFFFF"/>
                </a:solidFill>
              </a:rPr>
              <a:t>J</a:t>
            </a:r>
            <a:endParaRPr lang="en-US" dirty="0"/>
          </a:p>
        </p:txBody>
      </p:sp>
      <p:sp>
        <p:nvSpPr>
          <p:cNvPr id="4" name="Footer Placeholder 3"/>
          <p:cNvSpPr>
            <a:spLocks noGrp="1"/>
          </p:cNvSpPr>
          <p:nvPr>
            <p:ph type="ftr" sz="quarter" idx="11"/>
          </p:nvPr>
        </p:nvSpPr>
        <p:spPr/>
        <p:txBody>
          <a:bodyPr/>
          <a:lstStyle/>
          <a:p>
            <a:r>
              <a:rPr lang="en-US"/>
              <a:t>www.unjiu.org</a:t>
            </a:r>
            <a:endParaRPr lang="en-US" dirty="0"/>
          </a:p>
        </p:txBody>
      </p:sp>
      <p:sp>
        <p:nvSpPr>
          <p:cNvPr id="5" name="Slide Number Placeholder 4"/>
          <p:cNvSpPr>
            <a:spLocks noGrp="1"/>
          </p:cNvSpPr>
          <p:nvPr>
            <p:ph type="sldNum" sz="quarter" idx="12"/>
          </p:nvPr>
        </p:nvSpPr>
        <p:spPr/>
        <p:txBody>
          <a:bodyPr/>
          <a:lstStyle/>
          <a:p>
            <a:fld id="{4B7089FF-019A-4C6F-9750-2CDB39FA8EB8}" type="slidenum">
              <a:rPr lang="en-US" smtClean="0"/>
              <a:pPr/>
              <a:t>14</a:t>
            </a:fld>
            <a:endParaRPr lang="en-US" dirty="0"/>
          </a:p>
        </p:txBody>
      </p:sp>
      <p:sp>
        <p:nvSpPr>
          <p:cNvPr id="6" name="Title 1"/>
          <p:cNvSpPr txBox="1">
            <a:spLocks/>
          </p:cNvSpPr>
          <p:nvPr/>
        </p:nvSpPr>
        <p:spPr>
          <a:xfrm>
            <a:off x="1041478" y="111942"/>
            <a:ext cx="7945315" cy="8303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a:lstStyle>
          <a:p>
            <a:pPr algn="ctr"/>
            <a:r>
              <a:rPr lang="en-US" sz="3200" dirty="0">
                <a:solidFill>
                  <a:schemeClr val="accent5"/>
                </a:solidFill>
              </a:rPr>
              <a:t>Follow-up of JIU recommendations</a:t>
            </a:r>
          </a:p>
        </p:txBody>
      </p:sp>
      <p:sp>
        <p:nvSpPr>
          <p:cNvPr id="8" name="Rectangle 7"/>
          <p:cNvSpPr/>
          <p:nvPr/>
        </p:nvSpPr>
        <p:spPr>
          <a:xfrm>
            <a:off x="1291900" y="945771"/>
            <a:ext cx="4500784" cy="461665"/>
          </a:xfrm>
          <a:prstGeom prst="rect">
            <a:avLst/>
          </a:prstGeom>
        </p:spPr>
        <p:txBody>
          <a:bodyPr wrap="none">
            <a:spAutoFit/>
          </a:bodyPr>
          <a:lstStyle/>
          <a:p>
            <a:pPr algn="l"/>
            <a:r>
              <a:rPr lang="en-US" altLang="en-US" sz="2400" b="1" dirty="0">
                <a:latin typeface="+mj-lt"/>
                <a:ea typeface="+mj-ea"/>
                <a:cs typeface="+mj-cs"/>
              </a:rPr>
              <a:t>Web-based Tracking System (WBTS)</a:t>
            </a:r>
          </a:p>
        </p:txBody>
      </p:sp>
      <p:sp>
        <p:nvSpPr>
          <p:cNvPr id="3" name="Rectangle 2"/>
          <p:cNvSpPr/>
          <p:nvPr/>
        </p:nvSpPr>
        <p:spPr>
          <a:xfrm>
            <a:off x="1355087" y="1430600"/>
            <a:ext cx="7038574" cy="2862322"/>
          </a:xfrm>
          <a:prstGeom prst="rect">
            <a:avLst/>
          </a:prstGeom>
        </p:spPr>
        <p:txBody>
          <a:bodyPr wrap="square">
            <a:spAutoFit/>
          </a:bodyPr>
          <a:lstStyle/>
          <a:p>
            <a:pPr marL="342900" lvl="0" indent="-342900" algn="just" defTabSz="914400" fontAlgn="base">
              <a:spcAft>
                <a:spcPct val="0"/>
              </a:spcAft>
              <a:buFont typeface="Arial" panose="020B0604020202020204" pitchFamily="34" charset="0"/>
              <a:buChar char="•"/>
            </a:pPr>
            <a:r>
              <a:rPr lang="en-US" altLang="en-US" dirty="0"/>
              <a:t>Online system (WBTS) available to all JIU participating organizations and to Member States </a:t>
            </a:r>
          </a:p>
          <a:p>
            <a:pPr marL="342900" lvl="0" indent="-342900" defTabSz="914400" fontAlgn="base">
              <a:spcAft>
                <a:spcPct val="0"/>
              </a:spcAft>
              <a:buFont typeface="Arial" panose="020B0604020202020204" pitchFamily="34" charset="0"/>
              <a:buChar char="•"/>
            </a:pPr>
            <a:r>
              <a:rPr lang="en-US" altLang="en-US" dirty="0"/>
              <a:t>Tracks the acceptance, implementation and impact of the recommendations of JIU</a:t>
            </a:r>
            <a:r>
              <a:rPr lang="ja-JP" altLang="en-US" dirty="0"/>
              <a:t>’</a:t>
            </a:r>
            <a:r>
              <a:rPr lang="en-US" altLang="ja-JP" dirty="0"/>
              <a:t>s reports, notes and management/confidential letters </a:t>
            </a:r>
          </a:p>
          <a:p>
            <a:pPr marL="342900" lvl="0" indent="-342900" defTabSz="914400" fontAlgn="base">
              <a:spcAft>
                <a:spcPct val="0"/>
              </a:spcAft>
              <a:buFont typeface="Arial" panose="020B0604020202020204" pitchFamily="34" charset="0"/>
              <a:buChar char="•"/>
            </a:pPr>
            <a:r>
              <a:rPr lang="en-US" altLang="ja-JP" dirty="0"/>
              <a:t>Offers reporting </a:t>
            </a:r>
            <a:r>
              <a:rPr lang="en-US" altLang="en-US" dirty="0"/>
              <a:t>with statistics and graphical presentations</a:t>
            </a:r>
          </a:p>
          <a:p>
            <a:pPr marL="342900" lvl="0" indent="-342900" defTabSz="914400" fontAlgn="base">
              <a:spcAft>
                <a:spcPct val="0"/>
              </a:spcAft>
              <a:buFont typeface="Arial" panose="020B0604020202020204" pitchFamily="34" charset="0"/>
              <a:buChar char="•"/>
            </a:pPr>
            <a:r>
              <a:rPr lang="en-US" altLang="en-US" dirty="0"/>
              <a:t>JIU is considering options for enhancing and improving the functionality in the WBTS </a:t>
            </a:r>
          </a:p>
          <a:p>
            <a:pPr marL="342900" lvl="0" indent="-342900" defTabSz="914400" fontAlgn="base">
              <a:spcAft>
                <a:spcPct val="0"/>
              </a:spcAft>
              <a:buFont typeface="Arial" panose="020B0604020202020204" pitchFamily="34" charset="0"/>
              <a:buChar char="•"/>
            </a:pPr>
            <a:r>
              <a:rPr lang="en-US" altLang="en-US" dirty="0"/>
              <a:t>System is accessible to all participating organizations, independent audit/oversight committees and to Member State delegations</a:t>
            </a:r>
          </a:p>
        </p:txBody>
      </p:sp>
      <p:sp>
        <p:nvSpPr>
          <p:cNvPr id="9" name="Rectangle 8">
            <a:extLst>
              <a:ext uri="{FF2B5EF4-FFF2-40B4-BE49-F238E27FC236}">
                <a16:creationId xmlns:a16="http://schemas.microsoft.com/office/drawing/2014/main" id="{F4C480AE-A104-495C-B4E2-FFA3B2279CA7}"/>
              </a:ext>
            </a:extLst>
          </p:cNvPr>
          <p:cNvSpPr/>
          <p:nvPr/>
        </p:nvSpPr>
        <p:spPr>
          <a:xfrm>
            <a:off x="1300284" y="4276459"/>
            <a:ext cx="7160263" cy="830997"/>
          </a:xfrm>
          <a:prstGeom prst="rect">
            <a:avLst/>
          </a:prstGeom>
        </p:spPr>
        <p:txBody>
          <a:bodyPr wrap="square">
            <a:spAutoFit/>
          </a:bodyPr>
          <a:lstStyle/>
          <a:p>
            <a:r>
              <a:rPr lang="en-US" altLang="en-US" sz="2400" b="1" dirty="0">
                <a:latin typeface="+mj-lt"/>
                <a:ea typeface="+mj-ea"/>
                <a:cs typeface="+mj-cs"/>
              </a:rPr>
              <a:t>Periodic review of acceptance and implementation of its recommendations by JIU</a:t>
            </a:r>
          </a:p>
        </p:txBody>
      </p:sp>
      <p:sp>
        <p:nvSpPr>
          <p:cNvPr id="11" name="Rectangle 10">
            <a:extLst>
              <a:ext uri="{FF2B5EF4-FFF2-40B4-BE49-F238E27FC236}">
                <a16:creationId xmlns:a16="http://schemas.microsoft.com/office/drawing/2014/main" id="{77287ED4-B568-4337-A690-AC8AB9EEF873}"/>
              </a:ext>
            </a:extLst>
          </p:cNvPr>
          <p:cNvSpPr/>
          <p:nvPr/>
        </p:nvSpPr>
        <p:spPr>
          <a:xfrm>
            <a:off x="1355087" y="5090993"/>
            <a:ext cx="7038574" cy="892552"/>
          </a:xfrm>
          <a:prstGeom prst="rect">
            <a:avLst/>
          </a:prstGeom>
        </p:spPr>
        <p:txBody>
          <a:bodyPr wrap="square">
            <a:spAutoFit/>
          </a:bodyPr>
          <a:lstStyle/>
          <a:p>
            <a:pPr marL="342900" lvl="0" indent="-342900" algn="just" defTabSz="914400" fontAlgn="base">
              <a:spcAft>
                <a:spcPct val="0"/>
              </a:spcAft>
              <a:buFont typeface="Arial" panose="020B0604020202020204" pitchFamily="34" charset="0"/>
              <a:buChar char="•"/>
            </a:pPr>
            <a:r>
              <a:rPr lang="en-US" altLang="en-US" dirty="0"/>
              <a:t>Last performed in 2016 – 2017 </a:t>
            </a:r>
          </a:p>
          <a:p>
            <a:pPr marL="342900" indent="-342900" algn="just" defTabSz="914400" fontAlgn="base">
              <a:spcAft>
                <a:spcPct val="0"/>
              </a:spcAft>
              <a:buFont typeface="Arial" panose="020B0604020202020204" pitchFamily="34" charset="0"/>
              <a:buChar char="•"/>
            </a:pPr>
            <a:r>
              <a:rPr lang="en-US" altLang="en-US" dirty="0"/>
              <a:t>Updated review underway.</a:t>
            </a:r>
          </a:p>
          <a:p>
            <a:pPr marL="342900" lvl="0" indent="-342900" algn="just" defTabSz="914400" fontAlgn="base">
              <a:spcAft>
                <a:spcPct val="0"/>
              </a:spcAft>
              <a:buFont typeface="Arial" panose="020B0604020202020204" pitchFamily="34" charset="0"/>
              <a:buChar char="•"/>
            </a:pPr>
            <a:endParaRPr lang="en-US" altLang="en-US" sz="1600" dirty="0"/>
          </a:p>
        </p:txBody>
      </p:sp>
    </p:spTree>
    <p:extLst>
      <p:ext uri="{BB962C8B-B14F-4D97-AF65-F5344CB8AC3E}">
        <p14:creationId xmlns:p14="http://schemas.microsoft.com/office/powerpoint/2010/main" val="13944958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31024" y="365127"/>
            <a:ext cx="7886700" cy="577115"/>
          </a:xfrm>
        </p:spPr>
        <p:txBody>
          <a:bodyPr>
            <a:normAutofit fontScale="90000"/>
          </a:bodyPr>
          <a:lstStyle/>
          <a:p>
            <a:r>
              <a:rPr lang="en-US" altLang="en-US" sz="4000" dirty="0">
                <a:solidFill>
                  <a:srgbClr val="FFFFFF"/>
                </a:solidFill>
              </a:rPr>
              <a:t>JIU mandate</a:t>
            </a:r>
            <a:endParaRPr lang="en-US" sz="4000" dirty="0">
              <a:solidFill>
                <a:srgbClr val="FFFFFF"/>
              </a:solidFill>
            </a:endParaRPr>
          </a:p>
        </p:txBody>
      </p:sp>
      <p:sp>
        <p:nvSpPr>
          <p:cNvPr id="4" name="Footer Placeholder 3"/>
          <p:cNvSpPr>
            <a:spLocks noGrp="1"/>
          </p:cNvSpPr>
          <p:nvPr>
            <p:ph type="ftr" sz="quarter" idx="11"/>
          </p:nvPr>
        </p:nvSpPr>
        <p:spPr/>
        <p:txBody>
          <a:bodyPr/>
          <a:lstStyle/>
          <a:p>
            <a:r>
              <a:rPr lang="en-US"/>
              <a:t>www.unjiu.org</a:t>
            </a:r>
            <a:endParaRPr lang="en-US" dirty="0"/>
          </a:p>
        </p:txBody>
      </p:sp>
      <p:sp>
        <p:nvSpPr>
          <p:cNvPr id="5" name="Slide Number Placeholder 4"/>
          <p:cNvSpPr>
            <a:spLocks noGrp="1"/>
          </p:cNvSpPr>
          <p:nvPr>
            <p:ph type="sldNum" sz="quarter" idx="12"/>
          </p:nvPr>
        </p:nvSpPr>
        <p:spPr/>
        <p:txBody>
          <a:bodyPr/>
          <a:lstStyle/>
          <a:p>
            <a:fld id="{4B7089FF-019A-4C6F-9750-2CDB39FA8EB8}" type="slidenum">
              <a:rPr lang="en-US" smtClean="0"/>
              <a:pPr/>
              <a:t>15</a:t>
            </a:fld>
            <a:endParaRPr lang="en-US" dirty="0"/>
          </a:p>
        </p:txBody>
      </p:sp>
      <p:sp>
        <p:nvSpPr>
          <p:cNvPr id="6" name="Title 1"/>
          <p:cNvSpPr txBox="1">
            <a:spLocks/>
          </p:cNvSpPr>
          <p:nvPr/>
        </p:nvSpPr>
        <p:spPr>
          <a:xfrm>
            <a:off x="1041478" y="111942"/>
            <a:ext cx="7945315" cy="78451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a:lstStyle>
          <a:p>
            <a:pPr algn="ctr"/>
            <a:r>
              <a:rPr lang="en-US" sz="3200" dirty="0">
                <a:solidFill>
                  <a:schemeClr val="accent5"/>
                </a:solidFill>
              </a:rPr>
              <a:t>Follow-up of JIU recommendations</a:t>
            </a:r>
          </a:p>
        </p:txBody>
      </p:sp>
      <p:sp>
        <p:nvSpPr>
          <p:cNvPr id="8" name="Rectangle 7"/>
          <p:cNvSpPr/>
          <p:nvPr/>
        </p:nvSpPr>
        <p:spPr>
          <a:xfrm>
            <a:off x="1291900" y="945771"/>
            <a:ext cx="3323089" cy="461665"/>
          </a:xfrm>
          <a:prstGeom prst="rect">
            <a:avLst/>
          </a:prstGeom>
        </p:spPr>
        <p:txBody>
          <a:bodyPr wrap="none">
            <a:spAutoFit/>
          </a:bodyPr>
          <a:lstStyle/>
          <a:p>
            <a:pPr algn="l"/>
            <a:r>
              <a:rPr lang="en-US" altLang="en-US" sz="2400" b="1" dirty="0">
                <a:latin typeface="+mj-lt"/>
                <a:ea typeface="+mj-ea"/>
                <a:cs typeface="+mj-cs"/>
              </a:rPr>
              <a:t>Internal Oversight entities</a:t>
            </a:r>
          </a:p>
        </p:txBody>
      </p:sp>
      <p:sp>
        <p:nvSpPr>
          <p:cNvPr id="3" name="Rectangle 2"/>
          <p:cNvSpPr/>
          <p:nvPr/>
        </p:nvSpPr>
        <p:spPr>
          <a:xfrm>
            <a:off x="1355087" y="1430600"/>
            <a:ext cx="7038574" cy="923330"/>
          </a:xfrm>
          <a:prstGeom prst="rect">
            <a:avLst/>
          </a:prstGeom>
        </p:spPr>
        <p:txBody>
          <a:bodyPr wrap="square">
            <a:spAutoFit/>
          </a:bodyPr>
          <a:lstStyle/>
          <a:p>
            <a:pPr marL="342900" lvl="0" indent="-342900" algn="just" defTabSz="914400" fontAlgn="base">
              <a:spcAft>
                <a:spcPct val="0"/>
              </a:spcAft>
              <a:buFont typeface="Arial" panose="020B0604020202020204" pitchFamily="34" charset="0"/>
              <a:buChar char="•"/>
            </a:pPr>
            <a:r>
              <a:rPr lang="en-US" altLang="en-US" dirty="0"/>
              <a:t>Encourage internal oversight offices in the United Nations system to follow up JIU recommendations in the context of reviews they may be conducting in an associated subject area </a:t>
            </a:r>
          </a:p>
        </p:txBody>
      </p:sp>
      <p:sp>
        <p:nvSpPr>
          <p:cNvPr id="9" name="Rectangle 8">
            <a:extLst>
              <a:ext uri="{FF2B5EF4-FFF2-40B4-BE49-F238E27FC236}">
                <a16:creationId xmlns:a16="http://schemas.microsoft.com/office/drawing/2014/main" id="{F4C480AE-A104-495C-B4E2-FFA3B2279CA7}"/>
              </a:ext>
            </a:extLst>
          </p:cNvPr>
          <p:cNvSpPr/>
          <p:nvPr/>
        </p:nvSpPr>
        <p:spPr>
          <a:xfrm>
            <a:off x="1355087" y="2336671"/>
            <a:ext cx="7713412" cy="461665"/>
          </a:xfrm>
          <a:prstGeom prst="rect">
            <a:avLst/>
          </a:prstGeom>
        </p:spPr>
        <p:txBody>
          <a:bodyPr wrap="square">
            <a:spAutoFit/>
          </a:bodyPr>
          <a:lstStyle/>
          <a:p>
            <a:pPr algn="l"/>
            <a:r>
              <a:rPr lang="en-US" altLang="en-US" sz="2400" b="1" dirty="0">
                <a:latin typeface="+mj-lt"/>
                <a:ea typeface="+mj-ea"/>
                <a:cs typeface="+mj-cs"/>
              </a:rPr>
              <a:t>Audit and Oversight Committees</a:t>
            </a:r>
          </a:p>
        </p:txBody>
      </p:sp>
      <p:sp>
        <p:nvSpPr>
          <p:cNvPr id="11" name="Rectangle 10">
            <a:extLst>
              <a:ext uri="{FF2B5EF4-FFF2-40B4-BE49-F238E27FC236}">
                <a16:creationId xmlns:a16="http://schemas.microsoft.com/office/drawing/2014/main" id="{77287ED4-B568-4337-A690-AC8AB9EEF873}"/>
              </a:ext>
            </a:extLst>
          </p:cNvPr>
          <p:cNvSpPr/>
          <p:nvPr/>
        </p:nvSpPr>
        <p:spPr>
          <a:xfrm>
            <a:off x="1494848" y="4397284"/>
            <a:ext cx="7038574" cy="1754326"/>
          </a:xfrm>
          <a:prstGeom prst="rect">
            <a:avLst/>
          </a:prstGeom>
        </p:spPr>
        <p:txBody>
          <a:bodyPr wrap="square">
            <a:spAutoFit/>
          </a:bodyPr>
          <a:lstStyle/>
          <a:p>
            <a:pPr marL="342900" lvl="0" indent="-342900" algn="just" defTabSz="914400" fontAlgn="base">
              <a:spcAft>
                <a:spcPct val="0"/>
              </a:spcAft>
              <a:buFont typeface="Arial" panose="020B0604020202020204" pitchFamily="34" charset="0"/>
              <a:buChar char="•"/>
            </a:pPr>
            <a:r>
              <a:rPr lang="en-US" altLang="en-US" dirty="0"/>
              <a:t>Timely consideration of JIU reports and recommendations</a:t>
            </a:r>
          </a:p>
          <a:p>
            <a:pPr marL="342900" lvl="0" indent="-342900" algn="just" defTabSz="914400" fontAlgn="base">
              <a:spcAft>
                <a:spcPct val="0"/>
              </a:spcAft>
              <a:buFont typeface="Arial" panose="020B0604020202020204" pitchFamily="34" charset="0"/>
              <a:buChar char="•"/>
            </a:pPr>
            <a:r>
              <a:rPr lang="en-US" altLang="en-US" dirty="0"/>
              <a:t>Decisive action on recommendations to legislative organs/governing bodies</a:t>
            </a:r>
          </a:p>
          <a:p>
            <a:pPr marL="342900" lvl="0" indent="-342900" algn="just" defTabSz="914400" fontAlgn="base">
              <a:spcAft>
                <a:spcPct val="0"/>
              </a:spcAft>
              <a:buFont typeface="Arial" panose="020B0604020202020204" pitchFamily="34" charset="0"/>
              <a:buChar char="•"/>
            </a:pPr>
            <a:r>
              <a:rPr lang="en-US" altLang="en-US" dirty="0"/>
              <a:t>Trend is positive towards legislative organs/governing bodies holding management accountable for implementation and for non-acceptance of recommendations</a:t>
            </a:r>
          </a:p>
        </p:txBody>
      </p:sp>
      <p:sp>
        <p:nvSpPr>
          <p:cNvPr id="10" name="Rectangle 9">
            <a:extLst>
              <a:ext uri="{FF2B5EF4-FFF2-40B4-BE49-F238E27FC236}">
                <a16:creationId xmlns:a16="http://schemas.microsoft.com/office/drawing/2014/main" id="{F47D80AE-931C-4D45-808F-693DF75D7B74}"/>
              </a:ext>
            </a:extLst>
          </p:cNvPr>
          <p:cNvSpPr/>
          <p:nvPr/>
        </p:nvSpPr>
        <p:spPr>
          <a:xfrm>
            <a:off x="1494848" y="2751264"/>
            <a:ext cx="7038574" cy="1200329"/>
          </a:xfrm>
          <a:prstGeom prst="rect">
            <a:avLst/>
          </a:prstGeom>
        </p:spPr>
        <p:txBody>
          <a:bodyPr wrap="square">
            <a:spAutoFit/>
          </a:bodyPr>
          <a:lstStyle/>
          <a:p>
            <a:pPr marL="342900" lvl="0" indent="-342900" algn="just" defTabSz="914400" fontAlgn="base">
              <a:spcAft>
                <a:spcPct val="0"/>
              </a:spcAft>
              <a:buFont typeface="Arial" panose="020B0604020202020204" pitchFamily="34" charset="0"/>
              <a:buChar char="•"/>
            </a:pPr>
            <a:r>
              <a:rPr lang="en-US" altLang="en-US" dirty="0"/>
              <a:t>United Nations system Audit and Oversight Committees have a role to play in ensuring that both the managements and the legislative organs/governing bodies give due attention to the implementation of JIU recommendations</a:t>
            </a:r>
          </a:p>
        </p:txBody>
      </p:sp>
      <p:sp>
        <p:nvSpPr>
          <p:cNvPr id="12" name="TextBox 11">
            <a:extLst>
              <a:ext uri="{FF2B5EF4-FFF2-40B4-BE49-F238E27FC236}">
                <a16:creationId xmlns:a16="http://schemas.microsoft.com/office/drawing/2014/main" id="{AEE8DC1C-90C8-4B68-8E9C-6731A54CDF88}"/>
              </a:ext>
            </a:extLst>
          </p:cNvPr>
          <p:cNvSpPr txBox="1"/>
          <p:nvPr/>
        </p:nvSpPr>
        <p:spPr>
          <a:xfrm>
            <a:off x="1355087" y="3928872"/>
            <a:ext cx="4572000" cy="461665"/>
          </a:xfrm>
          <a:prstGeom prst="rect">
            <a:avLst/>
          </a:prstGeom>
          <a:noFill/>
        </p:spPr>
        <p:txBody>
          <a:bodyPr wrap="square">
            <a:spAutoFit/>
          </a:bodyPr>
          <a:lstStyle/>
          <a:p>
            <a:pPr algn="l"/>
            <a:r>
              <a:rPr lang="en-US" altLang="en-US" sz="2400" b="1" dirty="0">
                <a:latin typeface="+mj-lt"/>
                <a:ea typeface="+mj-ea"/>
                <a:cs typeface="+mj-cs"/>
              </a:rPr>
              <a:t>Legislative organs</a:t>
            </a:r>
            <a:r>
              <a:rPr lang="en-US" altLang="en-US" sz="1800" b="1" dirty="0">
                <a:latin typeface="+mj-lt"/>
                <a:ea typeface="+mj-ea"/>
                <a:cs typeface="+mj-cs"/>
              </a:rPr>
              <a:t>/</a:t>
            </a:r>
            <a:r>
              <a:rPr lang="en-US" altLang="en-US" sz="2400" b="1" dirty="0">
                <a:latin typeface="+mj-lt"/>
                <a:ea typeface="+mj-ea"/>
                <a:cs typeface="+mj-cs"/>
              </a:rPr>
              <a:t>governing bodies</a:t>
            </a:r>
          </a:p>
        </p:txBody>
      </p:sp>
    </p:spTree>
    <p:extLst>
      <p:ext uri="{BB962C8B-B14F-4D97-AF65-F5344CB8AC3E}">
        <p14:creationId xmlns:p14="http://schemas.microsoft.com/office/powerpoint/2010/main" val="38902948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2A68BF-66E3-4D52-9468-2D5B12B5359E}"/>
              </a:ext>
            </a:extLst>
          </p:cNvPr>
          <p:cNvSpPr>
            <a:spLocks noGrp="1"/>
          </p:cNvSpPr>
          <p:nvPr>
            <p:ph type="title"/>
          </p:nvPr>
        </p:nvSpPr>
        <p:spPr>
          <a:xfrm>
            <a:off x="876322" y="562481"/>
            <a:ext cx="7697423" cy="781220"/>
          </a:xfrm>
        </p:spPr>
        <p:txBody>
          <a:bodyPr>
            <a:noAutofit/>
          </a:bodyPr>
          <a:lstStyle/>
          <a:p>
            <a:pPr algn="ctr"/>
            <a:r>
              <a:rPr lang="en-US" sz="3200" dirty="0">
                <a:solidFill>
                  <a:schemeClr val="accent5"/>
                </a:solidFill>
              </a:rPr>
              <a:t>Status of acceptance and implementation of JIU recommendations</a:t>
            </a:r>
          </a:p>
        </p:txBody>
      </p:sp>
      <p:sp>
        <p:nvSpPr>
          <p:cNvPr id="4" name="Footer Placeholder 3">
            <a:extLst>
              <a:ext uri="{FF2B5EF4-FFF2-40B4-BE49-F238E27FC236}">
                <a16:creationId xmlns:a16="http://schemas.microsoft.com/office/drawing/2014/main" id="{4B7D48F8-66E8-421C-9A47-60DA73FB2CDE}"/>
              </a:ext>
            </a:extLst>
          </p:cNvPr>
          <p:cNvSpPr>
            <a:spLocks noGrp="1"/>
          </p:cNvSpPr>
          <p:nvPr>
            <p:ph type="ftr" sz="quarter" idx="11"/>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002060"/>
                </a:solidFill>
                <a:effectLst/>
                <a:uLnTx/>
                <a:uFillTx/>
                <a:latin typeface="Calibri" panose="020F0502020204030204"/>
                <a:ea typeface="+mn-ea"/>
                <a:cs typeface="+mn-cs"/>
              </a:rPr>
              <a:t>www.unjiu.org</a:t>
            </a:r>
            <a:endParaRPr kumimoji="0" lang="en-US" sz="1200" b="1" i="0" u="none" strike="noStrike" kern="1200" cap="none" spc="0" normalizeH="0" baseline="0" noProof="0" dirty="0">
              <a:ln>
                <a:noFill/>
              </a:ln>
              <a:solidFill>
                <a:srgbClr val="002060"/>
              </a:solidFill>
              <a:effectLst/>
              <a:uLnTx/>
              <a:uFillTx/>
              <a:latin typeface="Calibri" panose="020F0502020204030204"/>
              <a:ea typeface="+mn-ea"/>
              <a:cs typeface="+mn-cs"/>
            </a:endParaRPr>
          </a:p>
        </p:txBody>
      </p:sp>
      <p:sp>
        <p:nvSpPr>
          <p:cNvPr id="5" name="Slide Number Placeholder 4">
            <a:extLst>
              <a:ext uri="{FF2B5EF4-FFF2-40B4-BE49-F238E27FC236}">
                <a16:creationId xmlns:a16="http://schemas.microsoft.com/office/drawing/2014/main" id="{7F857D23-9026-4D7E-B72B-0C4A5E0D6115}"/>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B7089FF-019A-4C6F-9750-2CDB39FA8EB8}" type="slidenum">
              <a:rPr kumimoji="0" lang="en-US" sz="1200" b="0" i="0" u="none" strike="noStrike" kern="1200" cap="none" spc="0" normalizeH="0" baseline="0" noProof="0" smtClean="0">
                <a:ln>
                  <a:noFill/>
                </a:ln>
                <a:solidFill>
                  <a:srgbClr val="002060"/>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dirty="0">
              <a:ln>
                <a:noFill/>
              </a:ln>
              <a:solidFill>
                <a:srgbClr val="002060"/>
              </a:solidFill>
              <a:effectLst/>
              <a:uLnTx/>
              <a:uFillTx/>
              <a:latin typeface="Calibri" panose="020F0502020204030204"/>
              <a:ea typeface="+mn-ea"/>
              <a:cs typeface="+mn-cs"/>
            </a:endParaRPr>
          </a:p>
        </p:txBody>
      </p:sp>
      <p:sp>
        <p:nvSpPr>
          <p:cNvPr id="9" name="Rectangle 8">
            <a:extLst>
              <a:ext uri="{FF2B5EF4-FFF2-40B4-BE49-F238E27FC236}">
                <a16:creationId xmlns:a16="http://schemas.microsoft.com/office/drawing/2014/main" id="{58A54366-C45E-4A55-8DB0-76AEE59D12F5}"/>
              </a:ext>
            </a:extLst>
          </p:cNvPr>
          <p:cNvSpPr/>
          <p:nvPr/>
        </p:nvSpPr>
        <p:spPr>
          <a:xfrm>
            <a:off x="3333910" y="4100306"/>
            <a:ext cx="3172663" cy="253916"/>
          </a:xfrm>
          <a:prstGeom prst="rect">
            <a:avLst/>
          </a:prstGeom>
        </p:spPr>
        <p:txBody>
          <a:bodyPr wrap="non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050" b="0" i="1" u="none" strike="noStrike" kern="700" cap="none" spc="15"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mn-cs"/>
              </a:rPr>
              <a:t>Source</a:t>
            </a:r>
            <a:r>
              <a:rPr kumimoji="0" lang="en-GB" sz="1050" b="0" i="0" u="none" strike="noStrike" kern="700" cap="none" spc="15"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mn-cs"/>
              </a:rPr>
              <a:t>: JIU Web-based tracking system, August 2023</a:t>
            </a:r>
            <a:endPar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aphicFrame>
        <p:nvGraphicFramePr>
          <p:cNvPr id="25" name="Content Placeholder 24">
            <a:extLst>
              <a:ext uri="{FF2B5EF4-FFF2-40B4-BE49-F238E27FC236}">
                <a16:creationId xmlns:a16="http://schemas.microsoft.com/office/drawing/2014/main" id="{58E6C64A-73E9-41D8-BBBA-55A91AA0566C}"/>
              </a:ext>
            </a:extLst>
          </p:cNvPr>
          <p:cNvGraphicFramePr>
            <a:graphicFrameLocks noGrp="1"/>
          </p:cNvGraphicFramePr>
          <p:nvPr>
            <p:ph idx="1"/>
          </p:nvPr>
        </p:nvGraphicFramePr>
        <p:xfrm>
          <a:off x="1266738" y="1862355"/>
          <a:ext cx="7307009" cy="2172750"/>
        </p:xfrm>
        <a:graphic>
          <a:graphicData uri="http://schemas.openxmlformats.org/drawingml/2006/table">
            <a:tbl>
              <a:tblPr/>
              <a:tblGrid>
                <a:gridCol w="1390929">
                  <a:extLst>
                    <a:ext uri="{9D8B030D-6E8A-4147-A177-3AD203B41FA5}">
                      <a16:colId xmlns:a16="http://schemas.microsoft.com/office/drawing/2014/main" val="2010048085"/>
                    </a:ext>
                  </a:extLst>
                </a:gridCol>
                <a:gridCol w="543487">
                  <a:extLst>
                    <a:ext uri="{9D8B030D-6E8A-4147-A177-3AD203B41FA5}">
                      <a16:colId xmlns:a16="http://schemas.microsoft.com/office/drawing/2014/main" val="4038178690"/>
                    </a:ext>
                  </a:extLst>
                </a:gridCol>
                <a:gridCol w="634068">
                  <a:extLst>
                    <a:ext uri="{9D8B030D-6E8A-4147-A177-3AD203B41FA5}">
                      <a16:colId xmlns:a16="http://schemas.microsoft.com/office/drawing/2014/main" val="961222047"/>
                    </a:ext>
                  </a:extLst>
                </a:gridCol>
                <a:gridCol w="634068">
                  <a:extLst>
                    <a:ext uri="{9D8B030D-6E8A-4147-A177-3AD203B41FA5}">
                      <a16:colId xmlns:a16="http://schemas.microsoft.com/office/drawing/2014/main" val="2749806104"/>
                    </a:ext>
                  </a:extLst>
                </a:gridCol>
                <a:gridCol w="806737">
                  <a:extLst>
                    <a:ext uri="{9D8B030D-6E8A-4147-A177-3AD203B41FA5}">
                      <a16:colId xmlns:a16="http://schemas.microsoft.com/office/drawing/2014/main" val="2687905653"/>
                    </a:ext>
                  </a:extLst>
                </a:gridCol>
                <a:gridCol w="668035">
                  <a:extLst>
                    <a:ext uri="{9D8B030D-6E8A-4147-A177-3AD203B41FA5}">
                      <a16:colId xmlns:a16="http://schemas.microsoft.com/office/drawing/2014/main" val="3253901965"/>
                    </a:ext>
                  </a:extLst>
                </a:gridCol>
                <a:gridCol w="803908">
                  <a:extLst>
                    <a:ext uri="{9D8B030D-6E8A-4147-A177-3AD203B41FA5}">
                      <a16:colId xmlns:a16="http://schemas.microsoft.com/office/drawing/2014/main" val="4157055690"/>
                    </a:ext>
                  </a:extLst>
                </a:gridCol>
                <a:gridCol w="568963">
                  <a:extLst>
                    <a:ext uri="{9D8B030D-6E8A-4147-A177-3AD203B41FA5}">
                      <a16:colId xmlns:a16="http://schemas.microsoft.com/office/drawing/2014/main" val="1874386320"/>
                    </a:ext>
                  </a:extLst>
                </a:gridCol>
                <a:gridCol w="566133">
                  <a:extLst>
                    <a:ext uri="{9D8B030D-6E8A-4147-A177-3AD203B41FA5}">
                      <a16:colId xmlns:a16="http://schemas.microsoft.com/office/drawing/2014/main" val="3981983602"/>
                    </a:ext>
                  </a:extLst>
                </a:gridCol>
                <a:gridCol w="690681">
                  <a:extLst>
                    <a:ext uri="{9D8B030D-6E8A-4147-A177-3AD203B41FA5}">
                      <a16:colId xmlns:a16="http://schemas.microsoft.com/office/drawing/2014/main" val="1169634306"/>
                    </a:ext>
                  </a:extLst>
                </a:gridCol>
              </a:tblGrid>
              <a:tr h="689771">
                <a:tc gridSpan="10">
                  <a:txBody>
                    <a:bodyPr/>
                    <a:lstStyle/>
                    <a:p>
                      <a:pPr algn="ctr" fontAlgn="ctr"/>
                      <a:r>
                        <a:rPr lang="en-US" sz="1400" b="1" i="0" u="none" strike="noStrike" dirty="0">
                          <a:solidFill>
                            <a:srgbClr val="000000"/>
                          </a:solidFill>
                          <a:effectLst/>
                          <a:latin typeface="Calibri" panose="020F0502020204030204" pitchFamily="34" charset="0"/>
                        </a:rPr>
                        <a:t>Aggregate status of acceptance and implementation of JIU recommendations by JIU participating organizations </a:t>
                      </a:r>
                      <a:r>
                        <a:rPr lang="en-US" sz="1400" b="0" i="1" u="none" strike="noStrike" dirty="0">
                          <a:solidFill>
                            <a:srgbClr val="000000"/>
                          </a:solidFill>
                          <a:effectLst/>
                          <a:latin typeface="Calibri" panose="020F0502020204030204" pitchFamily="34" charset="0"/>
                        </a:rPr>
                        <a:t>(2017-2021)</a:t>
                      </a:r>
                      <a:endParaRPr lang="en-US" sz="1400" b="1" i="0" u="none" strike="noStrike" dirty="0">
                        <a:solidFill>
                          <a:srgbClr val="000000"/>
                        </a:solidFill>
                        <a:effectLst/>
                        <a:latin typeface="Calibri" panose="020F0502020204030204" pitchFamily="34" charset="0"/>
                      </a:endParaRPr>
                    </a:p>
                  </a:txBody>
                  <a:tcPr marL="7144" marR="7144" marT="714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852966025"/>
                  </a:ext>
                </a:extLst>
              </a:tr>
              <a:tr h="415474">
                <a:tc>
                  <a:txBody>
                    <a:bodyPr/>
                    <a:lstStyle/>
                    <a:p>
                      <a:pPr algn="l" fontAlgn="t"/>
                      <a:r>
                        <a:rPr lang="en-US" sz="800" b="0" i="0" u="none" strike="noStrike" dirty="0">
                          <a:solidFill>
                            <a:srgbClr val="000000"/>
                          </a:solidFill>
                          <a:effectLst/>
                          <a:latin typeface="Calibri" panose="020F0502020204030204" pitchFamily="34" charset="0"/>
                        </a:rPr>
                        <a:t> </a:t>
                      </a:r>
                    </a:p>
                  </a:txBody>
                  <a:tcPr marL="7144" marR="7144" marT="714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t"/>
                      <a:r>
                        <a:rPr lang="en-US" sz="1000" b="1" i="0" u="none" strike="noStrike" dirty="0">
                          <a:solidFill>
                            <a:srgbClr val="000000"/>
                          </a:solidFill>
                          <a:effectLst/>
                          <a:latin typeface="Calibri" panose="020F0502020204030204" pitchFamily="34" charset="0"/>
                        </a:rPr>
                        <a:t>Accepted</a:t>
                      </a:r>
                    </a:p>
                  </a:txBody>
                  <a:tcPr marL="7144" marR="7144" marT="7144"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20000"/>
                        <a:lumOff val="80000"/>
                      </a:schemeClr>
                    </a:solidFill>
                  </a:tcPr>
                </a:tc>
                <a:tc>
                  <a:txBody>
                    <a:bodyPr/>
                    <a:lstStyle/>
                    <a:p>
                      <a:pPr algn="ctr" fontAlgn="t"/>
                      <a:r>
                        <a:rPr lang="en-US" sz="1000" b="1" i="0" u="none" strike="noStrike" dirty="0">
                          <a:solidFill>
                            <a:srgbClr val="000000"/>
                          </a:solidFill>
                          <a:effectLst/>
                          <a:latin typeface="Calibri" panose="020F0502020204030204" pitchFamily="34" charset="0"/>
                        </a:rPr>
                        <a:t>Not accepted</a:t>
                      </a:r>
                    </a:p>
                  </a:txBody>
                  <a:tcPr marL="7144" marR="7144" marT="714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20000"/>
                        <a:lumOff val="80000"/>
                      </a:schemeClr>
                    </a:solidFill>
                  </a:tcPr>
                </a:tc>
                <a:tc>
                  <a:txBody>
                    <a:bodyPr/>
                    <a:lstStyle/>
                    <a:p>
                      <a:pPr algn="ctr" fontAlgn="t"/>
                      <a:r>
                        <a:rPr lang="en-US" sz="1000" b="1" i="0" u="none" strike="noStrike" dirty="0">
                          <a:solidFill>
                            <a:srgbClr val="000000"/>
                          </a:solidFill>
                          <a:effectLst/>
                          <a:latin typeface="Calibri" panose="020F0502020204030204" pitchFamily="34" charset="0"/>
                        </a:rPr>
                        <a:t>Not relevant</a:t>
                      </a:r>
                    </a:p>
                  </a:txBody>
                  <a:tcPr marL="7144" marR="7144" marT="714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20000"/>
                        <a:lumOff val="80000"/>
                      </a:schemeClr>
                    </a:solidFill>
                  </a:tcPr>
                </a:tc>
                <a:tc>
                  <a:txBody>
                    <a:bodyPr/>
                    <a:lstStyle/>
                    <a:p>
                      <a:pPr algn="ctr" fontAlgn="t"/>
                      <a:r>
                        <a:rPr lang="en-US" sz="1000" b="1" i="0" u="none" strike="noStrike" dirty="0">
                          <a:solidFill>
                            <a:srgbClr val="000000"/>
                          </a:solidFill>
                          <a:effectLst/>
                          <a:latin typeface="Calibri" panose="020F0502020204030204" pitchFamily="34" charset="0"/>
                        </a:rPr>
                        <a:t>Under consideration</a:t>
                      </a:r>
                    </a:p>
                  </a:txBody>
                  <a:tcPr marL="7144" marR="7144" marT="714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20000"/>
                        <a:lumOff val="80000"/>
                      </a:schemeClr>
                    </a:solidFill>
                  </a:tcPr>
                </a:tc>
                <a:tc>
                  <a:txBody>
                    <a:bodyPr/>
                    <a:lstStyle/>
                    <a:p>
                      <a:pPr algn="ctr" fontAlgn="t"/>
                      <a:r>
                        <a:rPr lang="en-US" sz="1000" b="1" i="0" u="none" strike="noStrike" dirty="0">
                          <a:solidFill>
                            <a:srgbClr val="000000"/>
                          </a:solidFill>
                          <a:effectLst/>
                          <a:latin typeface="Calibri" panose="020F0502020204030204" pitchFamily="34" charset="0"/>
                        </a:rPr>
                        <a:t>Not available</a:t>
                      </a:r>
                    </a:p>
                  </a:txBody>
                  <a:tcPr marL="7144" marR="7144" marT="7144"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20000"/>
                        <a:lumOff val="80000"/>
                      </a:schemeClr>
                    </a:solidFill>
                  </a:tcPr>
                </a:tc>
                <a:tc>
                  <a:txBody>
                    <a:bodyPr/>
                    <a:lstStyle/>
                    <a:p>
                      <a:pPr algn="ctr" fontAlgn="t"/>
                      <a:r>
                        <a:rPr lang="en-US" sz="1000" b="1" i="0" u="none" strike="noStrike" dirty="0">
                          <a:solidFill>
                            <a:srgbClr val="000000"/>
                          </a:solidFill>
                          <a:effectLst/>
                          <a:latin typeface="Calibri" panose="020F0502020204030204" pitchFamily="34" charset="0"/>
                        </a:rPr>
                        <a:t>Implemented</a:t>
                      </a:r>
                    </a:p>
                  </a:txBody>
                  <a:tcPr marL="7144" marR="7144" marT="7144"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20000"/>
                        <a:lumOff val="80000"/>
                      </a:schemeClr>
                    </a:solidFill>
                  </a:tcPr>
                </a:tc>
                <a:tc>
                  <a:txBody>
                    <a:bodyPr/>
                    <a:lstStyle/>
                    <a:p>
                      <a:pPr algn="ctr" fontAlgn="t"/>
                      <a:r>
                        <a:rPr lang="en-US" sz="1000" b="1" i="0" u="none" strike="noStrike" dirty="0">
                          <a:solidFill>
                            <a:srgbClr val="000000"/>
                          </a:solidFill>
                          <a:effectLst/>
                          <a:latin typeface="Calibri" panose="020F0502020204030204" pitchFamily="34" charset="0"/>
                        </a:rPr>
                        <a:t>In progress</a:t>
                      </a:r>
                    </a:p>
                  </a:txBody>
                  <a:tcPr marL="7144" marR="7144" marT="714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20000"/>
                        <a:lumOff val="80000"/>
                      </a:schemeClr>
                    </a:solidFill>
                  </a:tcPr>
                </a:tc>
                <a:tc>
                  <a:txBody>
                    <a:bodyPr/>
                    <a:lstStyle/>
                    <a:p>
                      <a:pPr algn="ctr" fontAlgn="t"/>
                      <a:r>
                        <a:rPr lang="en-US" sz="1000" b="1" i="0" u="none" strike="noStrike" dirty="0">
                          <a:solidFill>
                            <a:srgbClr val="000000"/>
                          </a:solidFill>
                          <a:effectLst/>
                          <a:latin typeface="Calibri" panose="020F0502020204030204" pitchFamily="34" charset="0"/>
                        </a:rPr>
                        <a:t>Not started</a:t>
                      </a:r>
                    </a:p>
                  </a:txBody>
                  <a:tcPr marL="7144" marR="7144" marT="714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20000"/>
                        <a:lumOff val="80000"/>
                      </a:schemeClr>
                    </a:solidFill>
                  </a:tcPr>
                </a:tc>
                <a:tc>
                  <a:txBody>
                    <a:bodyPr/>
                    <a:lstStyle/>
                    <a:p>
                      <a:pPr algn="ctr" fontAlgn="t"/>
                      <a:r>
                        <a:rPr lang="en-US" sz="1000" b="1" i="0" u="none" strike="noStrike" dirty="0">
                          <a:solidFill>
                            <a:srgbClr val="000000"/>
                          </a:solidFill>
                          <a:effectLst/>
                          <a:latin typeface="Calibri" panose="020F0502020204030204" pitchFamily="34" charset="0"/>
                        </a:rPr>
                        <a:t>Not available</a:t>
                      </a:r>
                    </a:p>
                  </a:txBody>
                  <a:tcPr marL="7144" marR="7144" marT="7144"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2070028505"/>
                  </a:ext>
                </a:extLst>
              </a:tr>
              <a:tr h="509117">
                <a:tc>
                  <a:txBody>
                    <a:bodyPr/>
                    <a:lstStyle/>
                    <a:p>
                      <a:pPr algn="l" fontAlgn="ctr"/>
                      <a:endParaRPr lang="en-US" sz="1100" b="0" i="0" u="none" strike="noStrike" dirty="0">
                        <a:solidFill>
                          <a:srgbClr val="000000"/>
                        </a:solidFill>
                        <a:effectLst/>
                        <a:latin typeface="Calibri" panose="020F0502020204030204" pitchFamily="34" charset="0"/>
                      </a:endParaRPr>
                    </a:p>
                  </a:txBody>
                  <a:tcPr marL="7144" marR="7144" marT="714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endParaRPr lang="en-US" sz="1200" b="0" i="0" u="none" strike="noStrike" dirty="0">
                        <a:solidFill>
                          <a:srgbClr val="000000"/>
                        </a:solidFill>
                        <a:effectLst/>
                        <a:latin typeface="Calibri" panose="020F0502020204030204" pitchFamily="34" charset="0"/>
                      </a:endParaRPr>
                    </a:p>
                  </a:txBody>
                  <a:tcPr marL="7144" marR="7144" marT="7144"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1200" b="1" i="0" u="none" strike="noStrike" dirty="0">
                        <a:solidFill>
                          <a:srgbClr val="FF0000"/>
                        </a:solidFill>
                        <a:effectLst/>
                        <a:latin typeface="Calibri" panose="020F0502020204030204" pitchFamily="34" charset="0"/>
                      </a:endParaRPr>
                    </a:p>
                  </a:txBody>
                  <a:tcPr marL="7144" marR="7144"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1200" b="1" i="0" u="none" strike="noStrike" dirty="0">
                        <a:solidFill>
                          <a:schemeClr val="tx1"/>
                        </a:solidFill>
                        <a:effectLst/>
                        <a:latin typeface="Calibri" panose="020F0502020204030204" pitchFamily="34" charset="0"/>
                      </a:endParaRPr>
                    </a:p>
                  </a:txBody>
                  <a:tcPr marL="7144" marR="7144"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1200" b="0" i="0" u="none" strike="noStrike" dirty="0">
                        <a:solidFill>
                          <a:srgbClr val="000000"/>
                        </a:solidFill>
                        <a:effectLst/>
                        <a:latin typeface="Calibri" panose="020F0502020204030204" pitchFamily="34" charset="0"/>
                      </a:endParaRPr>
                    </a:p>
                  </a:txBody>
                  <a:tcPr marL="7144" marR="7144"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1200" b="0" i="0" u="none" strike="noStrike" dirty="0">
                        <a:solidFill>
                          <a:srgbClr val="000000"/>
                        </a:solidFill>
                        <a:effectLst/>
                        <a:latin typeface="Calibri" panose="020F0502020204030204" pitchFamily="34" charset="0"/>
                      </a:endParaRPr>
                    </a:p>
                  </a:txBody>
                  <a:tcPr marL="7144" marR="7144" marT="7144"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1200" b="0" i="0" u="none" strike="noStrike" dirty="0">
                        <a:solidFill>
                          <a:srgbClr val="000000"/>
                        </a:solidFill>
                        <a:effectLst/>
                        <a:latin typeface="Calibri" panose="020F0502020204030204" pitchFamily="34" charset="0"/>
                      </a:endParaRPr>
                    </a:p>
                  </a:txBody>
                  <a:tcPr marL="7144" marR="7144" marT="7144"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1200" b="0" i="0" u="none" strike="noStrike" dirty="0">
                        <a:solidFill>
                          <a:srgbClr val="000000"/>
                        </a:solidFill>
                        <a:effectLst/>
                        <a:latin typeface="Calibri" panose="020F0502020204030204" pitchFamily="34" charset="0"/>
                      </a:endParaRPr>
                    </a:p>
                  </a:txBody>
                  <a:tcPr marL="7144" marR="7144"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1200" b="0" i="0" u="none" strike="noStrike" dirty="0">
                        <a:solidFill>
                          <a:srgbClr val="000000"/>
                        </a:solidFill>
                        <a:effectLst/>
                        <a:latin typeface="Calibri" panose="020F0502020204030204" pitchFamily="34" charset="0"/>
                      </a:endParaRPr>
                    </a:p>
                  </a:txBody>
                  <a:tcPr marL="7144" marR="7144"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1200" b="0" i="0" u="none" strike="noStrike" dirty="0">
                        <a:solidFill>
                          <a:srgbClr val="000000"/>
                        </a:solidFill>
                        <a:effectLst/>
                        <a:latin typeface="Calibri" panose="020F0502020204030204" pitchFamily="34" charset="0"/>
                      </a:endParaRPr>
                    </a:p>
                  </a:txBody>
                  <a:tcPr marL="7144" marR="7144" marT="7144"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390202319"/>
                  </a:ext>
                </a:extLst>
              </a:tr>
              <a:tr h="558388">
                <a:tc>
                  <a:txBody>
                    <a:bodyPr/>
                    <a:lstStyle/>
                    <a:p>
                      <a:pPr algn="ctr" fontAlgn="ctr"/>
                      <a:r>
                        <a:rPr lang="en-US" sz="1100" b="1" i="0" u="none" strike="noStrike" dirty="0">
                          <a:solidFill>
                            <a:srgbClr val="000000"/>
                          </a:solidFill>
                          <a:effectLst/>
                          <a:latin typeface="Calibri" panose="020F0502020204030204" pitchFamily="34" charset="0"/>
                        </a:rPr>
                        <a:t>All organizations average</a:t>
                      </a:r>
                    </a:p>
                  </a:txBody>
                  <a:tcPr marL="7144" marR="7144" marT="714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Calibri" panose="020F0502020204030204" pitchFamily="34" charset="0"/>
                        </a:rPr>
                        <a:t>75%</a:t>
                      </a:r>
                    </a:p>
                  </a:txBody>
                  <a:tcPr marL="7144" marR="7144" marT="7144"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Calibri" panose="020F0502020204030204" pitchFamily="34" charset="0"/>
                        </a:rPr>
                        <a:t>4%</a:t>
                      </a:r>
                    </a:p>
                  </a:txBody>
                  <a:tcPr marL="7144" marR="7144"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Calibri" panose="020F0502020204030204" pitchFamily="34" charset="0"/>
                        </a:rPr>
                        <a:t>9%</a:t>
                      </a:r>
                    </a:p>
                  </a:txBody>
                  <a:tcPr marL="7144" marR="7144"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Calibri" panose="020F0502020204030204" pitchFamily="34" charset="0"/>
                        </a:rPr>
                        <a:t>3%</a:t>
                      </a:r>
                    </a:p>
                  </a:txBody>
                  <a:tcPr marL="7144" marR="7144"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Calibri" panose="020F0502020204030204" pitchFamily="34" charset="0"/>
                        </a:rPr>
                        <a:t>8%</a:t>
                      </a:r>
                    </a:p>
                  </a:txBody>
                  <a:tcPr marL="7144" marR="7144" marT="7144"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Calibri" panose="020F0502020204030204" pitchFamily="34" charset="0"/>
                        </a:rPr>
                        <a:t>80%</a:t>
                      </a:r>
                    </a:p>
                  </a:txBody>
                  <a:tcPr marL="7144" marR="7144" marT="7144"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Calibri" panose="020F0502020204030204" pitchFamily="34" charset="0"/>
                        </a:rPr>
                        <a:t>15%</a:t>
                      </a:r>
                    </a:p>
                  </a:txBody>
                  <a:tcPr marL="7144" marR="7144"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Calibri" panose="020F0502020204030204" pitchFamily="34" charset="0"/>
                        </a:rPr>
                        <a:t>3%</a:t>
                      </a:r>
                    </a:p>
                  </a:txBody>
                  <a:tcPr marL="7144" marR="7144"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Calibri" panose="020F0502020204030204" pitchFamily="34" charset="0"/>
                        </a:rPr>
                        <a:t>2%</a:t>
                      </a:r>
                    </a:p>
                  </a:txBody>
                  <a:tcPr marL="7144" marR="7144" marT="7144"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61903008"/>
                  </a:ext>
                </a:extLst>
              </a:tr>
            </a:tbl>
          </a:graphicData>
        </a:graphic>
      </p:graphicFrame>
    </p:spTree>
    <p:extLst>
      <p:ext uri="{BB962C8B-B14F-4D97-AF65-F5344CB8AC3E}">
        <p14:creationId xmlns:p14="http://schemas.microsoft.com/office/powerpoint/2010/main" val="10325445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ACD762-FF9C-43DF-BA9B-9D66467F48DE}"/>
              </a:ext>
            </a:extLst>
          </p:cNvPr>
          <p:cNvSpPr>
            <a:spLocks noGrp="1"/>
          </p:cNvSpPr>
          <p:nvPr>
            <p:ph type="title"/>
          </p:nvPr>
        </p:nvSpPr>
        <p:spPr>
          <a:xfrm>
            <a:off x="843880" y="188087"/>
            <a:ext cx="7684840" cy="474874"/>
          </a:xfrm>
        </p:spPr>
        <p:txBody>
          <a:bodyPr>
            <a:noAutofit/>
          </a:bodyPr>
          <a:lstStyle/>
          <a:p>
            <a:pPr algn="ctr"/>
            <a:r>
              <a:rPr lang="en-US" sz="2900" dirty="0">
                <a:solidFill>
                  <a:schemeClr val="accent5"/>
                </a:solidFill>
              </a:rPr>
              <a:t>JIU self assessment (2022)</a:t>
            </a:r>
          </a:p>
        </p:txBody>
      </p:sp>
      <p:sp>
        <p:nvSpPr>
          <p:cNvPr id="4" name="Footer Placeholder 3">
            <a:extLst>
              <a:ext uri="{FF2B5EF4-FFF2-40B4-BE49-F238E27FC236}">
                <a16:creationId xmlns:a16="http://schemas.microsoft.com/office/drawing/2014/main" id="{B5FC9E4C-A019-41AF-B644-67C48CB64B6E}"/>
              </a:ext>
            </a:extLst>
          </p:cNvPr>
          <p:cNvSpPr>
            <a:spLocks noGrp="1"/>
          </p:cNvSpPr>
          <p:nvPr>
            <p:ph type="ftr" sz="quarter" idx="11"/>
          </p:nvPr>
        </p:nvSpPr>
        <p:spPr/>
        <p:txBody>
          <a:bodyPr/>
          <a:lstStyle/>
          <a:p>
            <a:r>
              <a:rPr lang="en-US"/>
              <a:t>www.unjiu.org</a:t>
            </a:r>
            <a:endParaRPr lang="en-US" dirty="0"/>
          </a:p>
        </p:txBody>
      </p:sp>
      <p:sp>
        <p:nvSpPr>
          <p:cNvPr id="5" name="Slide Number Placeholder 4">
            <a:extLst>
              <a:ext uri="{FF2B5EF4-FFF2-40B4-BE49-F238E27FC236}">
                <a16:creationId xmlns:a16="http://schemas.microsoft.com/office/drawing/2014/main" id="{1524FB31-B892-45E6-8FD9-BFA7AFA71E06}"/>
              </a:ext>
            </a:extLst>
          </p:cNvPr>
          <p:cNvSpPr>
            <a:spLocks noGrp="1"/>
          </p:cNvSpPr>
          <p:nvPr>
            <p:ph type="sldNum" sz="quarter" idx="12"/>
          </p:nvPr>
        </p:nvSpPr>
        <p:spPr/>
        <p:txBody>
          <a:bodyPr/>
          <a:lstStyle/>
          <a:p>
            <a:fld id="{4B7089FF-019A-4C6F-9750-2CDB39FA8EB8}" type="slidenum">
              <a:rPr lang="en-US" smtClean="0"/>
              <a:pPr/>
              <a:t>17</a:t>
            </a:fld>
            <a:endParaRPr lang="en-US" dirty="0"/>
          </a:p>
        </p:txBody>
      </p:sp>
      <p:sp>
        <p:nvSpPr>
          <p:cNvPr id="7" name="TextBox 6">
            <a:extLst>
              <a:ext uri="{FF2B5EF4-FFF2-40B4-BE49-F238E27FC236}">
                <a16:creationId xmlns:a16="http://schemas.microsoft.com/office/drawing/2014/main" id="{87D312D4-455A-482B-998D-E662B736A86C}"/>
              </a:ext>
            </a:extLst>
          </p:cNvPr>
          <p:cNvSpPr txBox="1"/>
          <p:nvPr/>
        </p:nvSpPr>
        <p:spPr>
          <a:xfrm>
            <a:off x="961588" y="623263"/>
            <a:ext cx="7449424" cy="5909310"/>
          </a:xfrm>
          <a:prstGeom prst="rect">
            <a:avLst/>
          </a:prstGeom>
          <a:noFill/>
        </p:spPr>
        <p:txBody>
          <a:bodyPr wrap="square" rtlCol="0">
            <a:spAutoFit/>
          </a:bodyPr>
          <a:lstStyle/>
          <a:p>
            <a:r>
              <a:rPr lang="en-US" b="1" u="sng" dirty="0"/>
              <a:t>Objectives of review:</a:t>
            </a:r>
          </a:p>
          <a:p>
            <a:pPr marL="671513" lvl="1" indent="-214313">
              <a:buFont typeface="Arial" panose="020B0604020202020204" pitchFamily="34" charset="0"/>
              <a:buChar char="•"/>
            </a:pPr>
            <a:r>
              <a:rPr lang="en-US" dirty="0"/>
              <a:t>To take stock of the Unit's evolution since the last self-evaluation, with reference to </a:t>
            </a:r>
            <a:r>
              <a:rPr lang="en-GB" dirty="0"/>
              <a:t>the</a:t>
            </a:r>
            <a:r>
              <a:rPr lang="en-US" dirty="0"/>
              <a:t> implementation of actions derived from its conclusions and proposals under the purview of the Unit.</a:t>
            </a:r>
            <a:endParaRPr lang="en-US" dirty="0">
              <a:latin typeface="Calibri" panose="020F0502020204030204" pitchFamily="34" charset="0"/>
              <a:ea typeface="SimSun" panose="02010600030101010101" pitchFamily="2" charset="-122"/>
              <a:cs typeface="Arial" panose="020B0604020202020204" pitchFamily="34" charset="0"/>
            </a:endParaRPr>
          </a:p>
          <a:p>
            <a:pPr marL="671513" lvl="1" indent="-214313">
              <a:buFont typeface="Arial" panose="020B0604020202020204" pitchFamily="34" charset="0"/>
              <a:buChar char="•"/>
            </a:pPr>
            <a:r>
              <a:rPr lang="en-US" dirty="0"/>
              <a:t>To obtain and analyze feedback from participating organizations and legislative </a:t>
            </a:r>
            <a:r>
              <a:rPr lang="en-GB" dirty="0"/>
              <a:t>bodies</a:t>
            </a:r>
            <a:r>
              <a:rPr lang="en-US" dirty="0"/>
              <a:t> on the work of the Unit and its compliance with the JIU statute and mandates and resolutions of the legislative bodies.</a:t>
            </a:r>
            <a:endParaRPr lang="en-US" dirty="0">
              <a:latin typeface="Calibri" panose="020F0502020204030204" pitchFamily="34" charset="0"/>
              <a:ea typeface="SimSun" panose="02010600030101010101" pitchFamily="2" charset="-122"/>
              <a:cs typeface="Arial" panose="020B0604020202020204" pitchFamily="34" charset="0"/>
            </a:endParaRPr>
          </a:p>
          <a:p>
            <a:pPr marL="671513" lvl="1" indent="-214313">
              <a:buFont typeface="Arial" panose="020B0604020202020204" pitchFamily="34" charset="0"/>
              <a:buChar char="•"/>
            </a:pPr>
            <a:r>
              <a:rPr lang="en-US" dirty="0"/>
              <a:t>To review the adequacy and utilization of the Unit's resources (human, financial, and technological), as well as corporate information and knowledge</a:t>
            </a:r>
          </a:p>
          <a:p>
            <a:pPr marL="671513" lvl="1" indent="-214313">
              <a:buFont typeface="Arial" panose="020B0604020202020204" pitchFamily="34" charset="0"/>
              <a:buChar char="•"/>
            </a:pPr>
            <a:r>
              <a:rPr lang="en-US" dirty="0"/>
              <a:t>To </a:t>
            </a:r>
            <a:r>
              <a:rPr lang="en-GB" dirty="0"/>
              <a:t>self</a:t>
            </a:r>
            <a:r>
              <a:rPr lang="en-US" dirty="0"/>
              <a:t>-assess the utility of JIU activities, processes and products, including outreach and communications.</a:t>
            </a:r>
            <a:endParaRPr lang="en-US" dirty="0">
              <a:latin typeface="Calibri" panose="020F0502020204030204" pitchFamily="34" charset="0"/>
              <a:ea typeface="SimSun" panose="02010600030101010101" pitchFamily="2" charset="-122"/>
              <a:cs typeface="Arial" panose="020B0604020202020204" pitchFamily="34" charset="0"/>
            </a:endParaRPr>
          </a:p>
          <a:p>
            <a:pPr marL="671513" lvl="1" indent="-214313">
              <a:buFont typeface="Arial" panose="020B0604020202020204" pitchFamily="34" charset="0"/>
              <a:buChar char="•"/>
            </a:pPr>
            <a:r>
              <a:rPr lang="en-US" dirty="0"/>
              <a:t>To </a:t>
            </a:r>
            <a:r>
              <a:rPr lang="en-GB" dirty="0"/>
              <a:t>recommend actions on areas requiring further improvement in all dimensions considered above.</a:t>
            </a:r>
          </a:p>
          <a:p>
            <a:r>
              <a:rPr lang="en-GB" b="1" u="sng" dirty="0"/>
              <a:t>Outcomes of review:</a:t>
            </a:r>
            <a:endParaRPr lang="en-GB" dirty="0"/>
          </a:p>
          <a:p>
            <a:pPr marL="214313" indent="-214313">
              <a:buFont typeface="Arial" panose="020B0604020202020204" pitchFamily="34" charset="0"/>
              <a:buChar char="•"/>
            </a:pPr>
            <a:r>
              <a:rPr lang="en-GB" dirty="0"/>
              <a:t>Consideration and implementation of high priority recommendations underway</a:t>
            </a:r>
          </a:p>
          <a:p>
            <a:pPr marL="214313" indent="-214313">
              <a:buFont typeface="Arial" panose="020B0604020202020204" pitchFamily="34" charset="0"/>
              <a:buChar char="•"/>
            </a:pPr>
            <a:r>
              <a:rPr lang="en-GB" dirty="0"/>
              <a:t>Will </a:t>
            </a:r>
            <a:r>
              <a:rPr lang="en-US" dirty="0"/>
              <a:t>inform the revision of the results, indicators of achievement and targets in the JIU Strategic Framework 2020-2029, as requested by the General Assembly</a:t>
            </a:r>
          </a:p>
          <a:p>
            <a:pPr marL="214313" indent="-214313">
              <a:buFont typeface="Arial" panose="020B0604020202020204" pitchFamily="34" charset="0"/>
              <a:buChar char="•"/>
            </a:pPr>
            <a:r>
              <a:rPr lang="en-US" dirty="0"/>
              <a:t>For more information, summary posted on website</a:t>
            </a:r>
          </a:p>
        </p:txBody>
      </p:sp>
    </p:spTree>
    <p:extLst>
      <p:ext uri="{BB962C8B-B14F-4D97-AF65-F5344CB8AC3E}">
        <p14:creationId xmlns:p14="http://schemas.microsoft.com/office/powerpoint/2010/main" val="56733557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solidFill>
                  <a:srgbClr val="FFFFFF"/>
                </a:solidFill>
              </a:rPr>
              <a:t>JIU mandate</a:t>
            </a:r>
            <a:endParaRPr lang="en-US" dirty="0"/>
          </a:p>
        </p:txBody>
      </p:sp>
      <p:sp>
        <p:nvSpPr>
          <p:cNvPr id="4" name="Footer Placeholder 3"/>
          <p:cNvSpPr>
            <a:spLocks noGrp="1"/>
          </p:cNvSpPr>
          <p:nvPr>
            <p:ph type="ftr" sz="quarter" idx="11"/>
          </p:nvPr>
        </p:nvSpPr>
        <p:spPr/>
        <p:txBody>
          <a:bodyPr/>
          <a:lstStyle/>
          <a:p>
            <a:r>
              <a:rPr lang="en-US"/>
              <a:t>www.unjiu.org</a:t>
            </a:r>
            <a:endParaRPr lang="en-US" dirty="0"/>
          </a:p>
        </p:txBody>
      </p:sp>
      <p:sp>
        <p:nvSpPr>
          <p:cNvPr id="5" name="Slide Number Placeholder 4"/>
          <p:cNvSpPr>
            <a:spLocks noGrp="1"/>
          </p:cNvSpPr>
          <p:nvPr>
            <p:ph type="sldNum" sz="quarter" idx="12"/>
          </p:nvPr>
        </p:nvSpPr>
        <p:spPr/>
        <p:txBody>
          <a:bodyPr/>
          <a:lstStyle/>
          <a:p>
            <a:fld id="{4B7089FF-019A-4C6F-9750-2CDB39FA8EB8}" type="slidenum">
              <a:rPr lang="en-US" smtClean="0"/>
              <a:pPr/>
              <a:t>18</a:t>
            </a:fld>
            <a:endParaRPr lang="en-US" dirty="0"/>
          </a:p>
        </p:txBody>
      </p:sp>
      <p:sp>
        <p:nvSpPr>
          <p:cNvPr id="7" name="TextBox 6">
            <a:extLst>
              <a:ext uri="{FF2B5EF4-FFF2-40B4-BE49-F238E27FC236}">
                <a16:creationId xmlns:a16="http://schemas.microsoft.com/office/drawing/2014/main" id="{82588A56-52EB-4686-8AFF-213BE4D1BE1E}"/>
              </a:ext>
            </a:extLst>
          </p:cNvPr>
          <p:cNvSpPr txBox="1"/>
          <p:nvPr/>
        </p:nvSpPr>
        <p:spPr>
          <a:xfrm>
            <a:off x="931024" y="412692"/>
            <a:ext cx="7801761" cy="1077218"/>
          </a:xfrm>
          <a:prstGeom prst="rect">
            <a:avLst/>
          </a:prstGeom>
          <a:noFill/>
        </p:spPr>
        <p:txBody>
          <a:bodyPr wrap="square" rtlCol="0">
            <a:spAutoFit/>
          </a:bodyPr>
          <a:lstStyle/>
          <a:p>
            <a:pPr algn="ctr"/>
            <a:r>
              <a:rPr lang="en-US" sz="3200" b="1" dirty="0">
                <a:solidFill>
                  <a:schemeClr val="accent5"/>
                </a:solidFill>
                <a:latin typeface="+mj-lt"/>
                <a:ea typeface="+mj-ea"/>
                <a:cs typeface="+mj-cs"/>
              </a:rPr>
              <a:t>Opportunities for Member States delegations to engage with the JIU</a:t>
            </a:r>
          </a:p>
        </p:txBody>
      </p:sp>
      <p:sp>
        <p:nvSpPr>
          <p:cNvPr id="3" name="TextBox 2">
            <a:extLst>
              <a:ext uri="{FF2B5EF4-FFF2-40B4-BE49-F238E27FC236}">
                <a16:creationId xmlns:a16="http://schemas.microsoft.com/office/drawing/2014/main" id="{5FCD4971-A3DD-4D8C-A1B6-3F75B4F02E89}"/>
              </a:ext>
            </a:extLst>
          </p:cNvPr>
          <p:cNvSpPr txBox="1"/>
          <p:nvPr/>
        </p:nvSpPr>
        <p:spPr>
          <a:xfrm>
            <a:off x="1312788" y="1757199"/>
            <a:ext cx="7298422" cy="3724096"/>
          </a:xfrm>
          <a:prstGeom prst="rect">
            <a:avLst/>
          </a:prstGeom>
          <a:noFill/>
        </p:spPr>
        <p:txBody>
          <a:bodyPr wrap="square" rtlCol="0">
            <a:spAutoFit/>
          </a:bodyPr>
          <a:lstStyle/>
          <a:p>
            <a:pPr marL="285750" indent="-285750">
              <a:spcAft>
                <a:spcPts val="1200"/>
              </a:spcAft>
              <a:buFont typeface="Arial" panose="020B0604020202020204" pitchFamily="34" charset="0"/>
              <a:buChar char="•"/>
            </a:pPr>
            <a:r>
              <a:rPr lang="en-US" dirty="0"/>
              <a:t>Contribute proposals, where relevant (issues of system-wide relevance and importance) for consideration by the JIU for its programme of work (request management to consult the Oversight Committees). This can be done either by individual Member States or by recognized groupings</a:t>
            </a:r>
          </a:p>
          <a:p>
            <a:pPr marL="285750" indent="-285750">
              <a:buFont typeface="Arial" panose="020B0604020202020204" pitchFamily="34" charset="0"/>
              <a:buChar char="•"/>
            </a:pPr>
            <a:r>
              <a:rPr lang="en-US" dirty="0"/>
              <a:t>Ensure appropriate and timely action is taken by management and legislative organs/governing bodies on JIU reports and recommendations</a:t>
            </a:r>
          </a:p>
          <a:p>
            <a:pPr marL="742950" lvl="1" indent="-285750">
              <a:buFont typeface="Arial" panose="020B0604020202020204" pitchFamily="34" charset="0"/>
              <a:buChar char="•"/>
            </a:pPr>
            <a:r>
              <a:rPr lang="en-US" dirty="0"/>
              <a:t>Review the status of implementation of JIU recommendations</a:t>
            </a:r>
          </a:p>
          <a:p>
            <a:pPr marL="742950" lvl="1" indent="-285750">
              <a:spcAft>
                <a:spcPts val="1200"/>
              </a:spcAft>
              <a:buFont typeface="Arial" panose="020B0604020202020204" pitchFamily="34" charset="0"/>
              <a:buChar char="•"/>
            </a:pPr>
            <a:r>
              <a:rPr lang="en-US" dirty="0"/>
              <a:t>Review the consideration of JIU reports by legislative organs/ governing bodies and the decisions/resolutions adopted as a result</a:t>
            </a:r>
          </a:p>
          <a:p>
            <a:pPr marL="285750" indent="-285750">
              <a:buFont typeface="Arial" panose="020B0604020202020204" pitchFamily="34" charset="0"/>
              <a:buChar char="•"/>
            </a:pPr>
            <a:r>
              <a:rPr lang="en-US" dirty="0"/>
              <a:t>Engage with the JIU on a regular basis (such as this meeting) as well as on issues of mutual interest relating to any report of the Unit</a:t>
            </a:r>
          </a:p>
          <a:p>
            <a:endParaRPr lang="en-US" dirty="0"/>
          </a:p>
        </p:txBody>
      </p:sp>
    </p:spTree>
    <p:extLst>
      <p:ext uri="{BB962C8B-B14F-4D97-AF65-F5344CB8AC3E}">
        <p14:creationId xmlns:p14="http://schemas.microsoft.com/office/powerpoint/2010/main" val="149855180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09408" y="1166609"/>
            <a:ext cx="3707934" cy="1143855"/>
          </a:xfrm>
        </p:spPr>
        <p:txBody>
          <a:bodyPr>
            <a:normAutofit/>
          </a:bodyPr>
          <a:lstStyle/>
          <a:p>
            <a:pPr algn="ctr"/>
            <a:r>
              <a:rPr lang="en-US" sz="6000" dirty="0"/>
              <a:t>Thank You</a:t>
            </a:r>
          </a:p>
        </p:txBody>
      </p:sp>
      <p:sp>
        <p:nvSpPr>
          <p:cNvPr id="4" name="Footer Placeholder 3"/>
          <p:cNvSpPr>
            <a:spLocks noGrp="1"/>
          </p:cNvSpPr>
          <p:nvPr>
            <p:ph type="ftr" sz="quarter" idx="11"/>
          </p:nvPr>
        </p:nvSpPr>
        <p:spPr/>
        <p:txBody>
          <a:bodyPr/>
          <a:lstStyle/>
          <a:p>
            <a:r>
              <a:rPr lang="en-US" dirty="0"/>
              <a:t>www.unjiu.org</a:t>
            </a:r>
          </a:p>
        </p:txBody>
      </p:sp>
      <p:sp>
        <p:nvSpPr>
          <p:cNvPr id="5" name="Slide Number Placeholder 4"/>
          <p:cNvSpPr>
            <a:spLocks noGrp="1"/>
          </p:cNvSpPr>
          <p:nvPr>
            <p:ph type="sldNum" sz="quarter" idx="12"/>
          </p:nvPr>
        </p:nvSpPr>
        <p:spPr/>
        <p:txBody>
          <a:bodyPr/>
          <a:lstStyle/>
          <a:p>
            <a:fld id="{4B7089FF-019A-4C6F-9750-2CDB39FA8EB8}" type="slidenum">
              <a:rPr lang="en-US" smtClean="0"/>
              <a:pPr/>
              <a:t>19</a:t>
            </a:fld>
            <a:endParaRPr lang="en-US" dirty="0"/>
          </a:p>
        </p:txBody>
      </p:sp>
      <p:sp>
        <p:nvSpPr>
          <p:cNvPr id="3" name="TextBox 2">
            <a:extLst>
              <a:ext uri="{FF2B5EF4-FFF2-40B4-BE49-F238E27FC236}">
                <a16:creationId xmlns:a16="http://schemas.microsoft.com/office/drawing/2014/main" id="{78EEC53D-E2FC-4100-951D-252853A6B5E6}"/>
              </a:ext>
            </a:extLst>
          </p:cNvPr>
          <p:cNvSpPr txBox="1"/>
          <p:nvPr/>
        </p:nvSpPr>
        <p:spPr>
          <a:xfrm>
            <a:off x="1856107" y="5389420"/>
            <a:ext cx="7466202" cy="369332"/>
          </a:xfrm>
          <a:prstGeom prst="rect">
            <a:avLst/>
          </a:prstGeom>
          <a:noFill/>
        </p:spPr>
        <p:txBody>
          <a:bodyPr wrap="square" rtlCol="0">
            <a:spAutoFit/>
          </a:bodyPr>
          <a:lstStyle/>
          <a:p>
            <a:r>
              <a:rPr lang="en-US" dirty="0"/>
              <a:t>visit the JIU web site – </a:t>
            </a:r>
            <a:r>
              <a:rPr lang="en-US" dirty="0">
                <a:hlinkClick r:id="rId3"/>
              </a:rPr>
              <a:t>www.unjiu.org</a:t>
            </a:r>
            <a:r>
              <a:rPr lang="en-US" dirty="0"/>
              <a:t> to access all our reports</a:t>
            </a:r>
          </a:p>
        </p:txBody>
      </p:sp>
      <p:pic>
        <p:nvPicPr>
          <p:cNvPr id="10" name="Content Placeholder 9">
            <a:extLst>
              <a:ext uri="{FF2B5EF4-FFF2-40B4-BE49-F238E27FC236}">
                <a16:creationId xmlns:a16="http://schemas.microsoft.com/office/drawing/2014/main" id="{22031E93-F981-471B-9360-1553CE7D37D2}"/>
              </a:ext>
            </a:extLst>
          </p:cNvPr>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1856107" y="2310464"/>
            <a:ext cx="6157912" cy="3078956"/>
          </a:xfrm>
        </p:spPr>
      </p:pic>
    </p:spTree>
    <p:extLst>
      <p:ext uri="{BB962C8B-B14F-4D97-AF65-F5344CB8AC3E}">
        <p14:creationId xmlns:p14="http://schemas.microsoft.com/office/powerpoint/2010/main" val="29790119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02461" y="295728"/>
            <a:ext cx="8045196" cy="1064662"/>
          </a:xfrm>
        </p:spPr>
        <p:txBody>
          <a:bodyPr>
            <a:normAutofit/>
          </a:bodyPr>
          <a:lstStyle/>
          <a:p>
            <a:pPr algn="ctr"/>
            <a:r>
              <a:rPr lang="en-US" sz="3200" dirty="0">
                <a:solidFill>
                  <a:schemeClr val="accent5"/>
                </a:solidFill>
              </a:rPr>
              <a:t>What is the Joint Inspection Unit (JIU)?</a:t>
            </a:r>
          </a:p>
        </p:txBody>
      </p:sp>
      <p:sp>
        <p:nvSpPr>
          <p:cNvPr id="3" name="Content Placeholder 2"/>
          <p:cNvSpPr>
            <a:spLocks noGrp="1"/>
          </p:cNvSpPr>
          <p:nvPr>
            <p:ph idx="1"/>
          </p:nvPr>
        </p:nvSpPr>
        <p:spPr>
          <a:xfrm>
            <a:off x="1157526" y="1360390"/>
            <a:ext cx="7306965" cy="3127720"/>
          </a:xfrm>
        </p:spPr>
        <p:txBody>
          <a:bodyPr>
            <a:normAutofit/>
          </a:bodyPr>
          <a:lstStyle/>
          <a:p>
            <a:pPr algn="just">
              <a:lnSpc>
                <a:spcPct val="110000"/>
              </a:lnSpc>
              <a:spcBef>
                <a:spcPts val="0"/>
              </a:spcBef>
              <a:buFont typeface="Arial" charset="0"/>
              <a:buChar char="•"/>
            </a:pPr>
            <a:r>
              <a:rPr lang="en-US" altLang="en-US" sz="2000" dirty="0"/>
              <a:t>JIU is the only independent external oversight body with a system-wide mandate for inspections, evaluations and investigations. </a:t>
            </a:r>
          </a:p>
          <a:p>
            <a:pPr algn="just">
              <a:lnSpc>
                <a:spcPct val="120000"/>
              </a:lnSpc>
              <a:spcBef>
                <a:spcPts val="0"/>
              </a:spcBef>
              <a:buFont typeface="Arial" charset="0"/>
              <a:buChar char="•"/>
            </a:pPr>
            <a:r>
              <a:rPr lang="en-GB" altLang="en-US" sz="2000" dirty="0"/>
              <a:t>Statute of the Unit was approved by the </a:t>
            </a:r>
            <a:r>
              <a:rPr lang="en-US" altLang="en-US" sz="2000" dirty="0"/>
              <a:t>General Assembly</a:t>
            </a:r>
            <a:r>
              <a:rPr lang="en-GB" altLang="en-US" sz="2000" dirty="0"/>
              <a:t> with effect from 1 January 1978.</a:t>
            </a:r>
            <a:endParaRPr lang="en-US" altLang="en-US" sz="2000" dirty="0"/>
          </a:p>
          <a:p>
            <a:pPr algn="just">
              <a:lnSpc>
                <a:spcPct val="120000"/>
              </a:lnSpc>
              <a:spcBef>
                <a:spcPts val="0"/>
              </a:spcBef>
              <a:buFont typeface="Arial" charset="0"/>
              <a:buChar char="•"/>
            </a:pPr>
            <a:r>
              <a:rPr lang="en-US" altLang="en-US" sz="2000" dirty="0"/>
              <a:t>JIU is a </a:t>
            </a:r>
            <a:r>
              <a:rPr lang="en-GB" altLang="en-US" sz="2000" dirty="0"/>
              <a:t>subsidiary organ of the United Nations General Assembly </a:t>
            </a:r>
            <a:r>
              <a:rPr lang="en-US" altLang="en-US" sz="2000" dirty="0"/>
              <a:t>and of the competent legislative organs/governing bodies of 28 organizations of the United Nations system that have accepted the JIU statute.</a:t>
            </a:r>
          </a:p>
          <a:p>
            <a:endParaRPr lang="en-US" sz="2000" dirty="0"/>
          </a:p>
        </p:txBody>
      </p:sp>
      <p:sp>
        <p:nvSpPr>
          <p:cNvPr id="4" name="Slide Number Placeholder 3"/>
          <p:cNvSpPr>
            <a:spLocks noGrp="1"/>
          </p:cNvSpPr>
          <p:nvPr>
            <p:ph type="sldNum" sz="quarter" idx="12"/>
          </p:nvPr>
        </p:nvSpPr>
        <p:spPr/>
        <p:txBody>
          <a:bodyPr/>
          <a:lstStyle/>
          <a:p>
            <a:fld id="{4B7089FF-019A-4C6F-9750-2CDB39FA8EB8}" type="slidenum">
              <a:rPr lang="en-US" smtClean="0"/>
              <a:pPr/>
              <a:t>2</a:t>
            </a:fld>
            <a:endParaRPr lang="en-US" dirty="0"/>
          </a:p>
        </p:txBody>
      </p:sp>
      <p:sp>
        <p:nvSpPr>
          <p:cNvPr id="5" name="Footer Placeholder 4"/>
          <p:cNvSpPr>
            <a:spLocks noGrp="1"/>
          </p:cNvSpPr>
          <p:nvPr>
            <p:ph type="ftr" sz="quarter" idx="11"/>
          </p:nvPr>
        </p:nvSpPr>
        <p:spPr/>
        <p:txBody>
          <a:bodyPr/>
          <a:lstStyle/>
          <a:p>
            <a:r>
              <a:rPr lang="en-US"/>
              <a:t>www.unjiu.org</a:t>
            </a:r>
            <a:endParaRPr lang="en-US" dirty="0"/>
          </a:p>
        </p:txBody>
      </p:sp>
    </p:spTree>
    <p:extLst>
      <p:ext uri="{BB962C8B-B14F-4D97-AF65-F5344CB8AC3E}">
        <p14:creationId xmlns:p14="http://schemas.microsoft.com/office/powerpoint/2010/main" val="37762414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a:t>www.unjiu.org</a:t>
            </a:r>
            <a:endParaRPr lang="en-US" dirty="0"/>
          </a:p>
        </p:txBody>
      </p:sp>
      <p:sp>
        <p:nvSpPr>
          <p:cNvPr id="5" name="Slide Number Placeholder 4"/>
          <p:cNvSpPr>
            <a:spLocks noGrp="1"/>
          </p:cNvSpPr>
          <p:nvPr>
            <p:ph type="sldNum" sz="quarter" idx="12"/>
          </p:nvPr>
        </p:nvSpPr>
        <p:spPr/>
        <p:txBody>
          <a:bodyPr/>
          <a:lstStyle/>
          <a:p>
            <a:fld id="{4B7089FF-019A-4C6F-9750-2CDB39FA8EB8}" type="slidenum">
              <a:rPr lang="en-US" smtClean="0"/>
              <a:pPr/>
              <a:t>3</a:t>
            </a:fld>
            <a:endParaRPr lang="en-US" dirty="0"/>
          </a:p>
        </p:txBody>
      </p:sp>
      <p:sp>
        <p:nvSpPr>
          <p:cNvPr id="6" name="Title 1"/>
          <p:cNvSpPr txBox="1">
            <a:spLocks/>
          </p:cNvSpPr>
          <p:nvPr/>
        </p:nvSpPr>
        <p:spPr>
          <a:xfrm>
            <a:off x="1947322" y="343928"/>
            <a:ext cx="5505947" cy="659167"/>
          </a:xfrm>
          <a:prstGeom prst="rect">
            <a:avLst/>
          </a:prstGeom>
        </p:spPr>
        <p:txBody>
          <a:bodyPr vert="horz" lIns="68580" tIns="34290" rIns="68580" bIns="3429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b="1" dirty="0">
                <a:solidFill>
                  <a:schemeClr val="accent5"/>
                </a:solidFill>
              </a:rPr>
              <a:t>What is the JIU’s Mandate?</a:t>
            </a:r>
            <a:endParaRPr lang="en-GB" sz="3200" b="1" dirty="0">
              <a:solidFill>
                <a:schemeClr val="accent5"/>
              </a:solidFill>
            </a:endParaRPr>
          </a:p>
        </p:txBody>
      </p:sp>
      <p:sp>
        <p:nvSpPr>
          <p:cNvPr id="7" name="Content Placeholder 2"/>
          <p:cNvSpPr txBox="1">
            <a:spLocks/>
          </p:cNvSpPr>
          <p:nvPr/>
        </p:nvSpPr>
        <p:spPr>
          <a:xfrm>
            <a:off x="1511482" y="1069544"/>
            <a:ext cx="6510950" cy="4181112"/>
          </a:xfrm>
          <a:prstGeom prst="rect">
            <a:avLst/>
          </a:prstGeom>
        </p:spPr>
        <p:txBody>
          <a:bodyPr vert="horz" lIns="68580" tIns="34290" rIns="68580" bIns="3429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89154" indent="0" algn="just">
              <a:buNone/>
            </a:pPr>
            <a:r>
              <a:rPr lang="en-US" sz="1800" dirty="0"/>
              <a:t>Resolution 31/192 established the JIU as the only independent external oversight body empowered with a system-wide mandate. As such, the Unit became a standing subsidiary organ of the General Assembly and of other legislative organs and governing bodies of the United Nations organizations that accepted its statute. </a:t>
            </a:r>
          </a:p>
          <a:p>
            <a:pPr marL="89154" indent="0" algn="just">
              <a:buNone/>
            </a:pPr>
            <a:r>
              <a:rPr lang="en-US" sz="1800" u="sng" dirty="0"/>
              <a:t>The goals are to:</a:t>
            </a:r>
          </a:p>
          <a:p>
            <a:pPr marL="342900" indent="-342900"/>
            <a:r>
              <a:rPr lang="en-US" sz="1800" dirty="0"/>
              <a:t>Assist legislative organs of 28 JIU participating organizations in meeting their governance responsibilities</a:t>
            </a:r>
          </a:p>
          <a:p>
            <a:pPr marL="342900" indent="-342900"/>
            <a:r>
              <a:rPr lang="en-US" sz="1800" dirty="0"/>
              <a:t>Improve governance, accountability, efficiency and effectiveness</a:t>
            </a:r>
          </a:p>
          <a:p>
            <a:pPr marL="342900" indent="-342900"/>
            <a:r>
              <a:rPr lang="en-US" sz="1800" dirty="0"/>
              <a:t>Promote greater coordination and coherence between and across United Nations system organizations</a:t>
            </a:r>
          </a:p>
          <a:p>
            <a:pPr marL="342900" indent="-342900"/>
            <a:r>
              <a:rPr lang="en-US" sz="1800" dirty="0"/>
              <a:t>Identify good/best practices, propose benchmarks and facilitate information-sharing throughout the United Nations system</a:t>
            </a:r>
            <a:endParaRPr lang="en-GB" sz="1800" dirty="0"/>
          </a:p>
        </p:txBody>
      </p:sp>
    </p:spTree>
    <p:extLst>
      <p:ext uri="{BB962C8B-B14F-4D97-AF65-F5344CB8AC3E}">
        <p14:creationId xmlns:p14="http://schemas.microsoft.com/office/powerpoint/2010/main" val="11363709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a:t>www.unjiu.org</a:t>
            </a:r>
            <a:endParaRPr lang="en-US" dirty="0"/>
          </a:p>
        </p:txBody>
      </p:sp>
      <p:sp>
        <p:nvSpPr>
          <p:cNvPr id="5" name="Slide Number Placeholder 4"/>
          <p:cNvSpPr>
            <a:spLocks noGrp="1"/>
          </p:cNvSpPr>
          <p:nvPr>
            <p:ph type="sldNum" sz="quarter" idx="12"/>
          </p:nvPr>
        </p:nvSpPr>
        <p:spPr/>
        <p:txBody>
          <a:bodyPr/>
          <a:lstStyle/>
          <a:p>
            <a:fld id="{4B7089FF-019A-4C6F-9750-2CDB39FA8EB8}" type="slidenum">
              <a:rPr lang="en-US" smtClean="0"/>
              <a:pPr/>
              <a:t>4</a:t>
            </a:fld>
            <a:endParaRPr lang="en-US" dirty="0"/>
          </a:p>
        </p:txBody>
      </p:sp>
      <p:sp>
        <p:nvSpPr>
          <p:cNvPr id="29" name="Title 1"/>
          <p:cNvSpPr txBox="1">
            <a:spLocks noGrp="1"/>
          </p:cNvSpPr>
          <p:nvPr>
            <p:ph type="title"/>
          </p:nvPr>
        </p:nvSpPr>
        <p:spPr>
          <a:xfrm>
            <a:off x="931023" y="34083"/>
            <a:ext cx="8137467" cy="1111699"/>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a:lstStyle>
          <a:p>
            <a:pPr algn="ctr"/>
            <a:r>
              <a:rPr lang="en-US" sz="3200" dirty="0">
                <a:solidFill>
                  <a:schemeClr val="accent5"/>
                </a:solidFill>
              </a:rPr>
              <a:t>JIU in the oversight architecture of the United Nations system</a:t>
            </a:r>
          </a:p>
        </p:txBody>
      </p:sp>
      <p:sp>
        <p:nvSpPr>
          <p:cNvPr id="50" name="Slide Number Placeholder 5"/>
          <p:cNvSpPr txBox="1">
            <a:spLocks/>
          </p:cNvSpPr>
          <p:nvPr/>
        </p:nvSpPr>
        <p:spPr bwMode="auto">
          <a:xfrm>
            <a:off x="84138" y="6343650"/>
            <a:ext cx="587375" cy="48895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1" compatLnSpc="1">
            <a:prstTxWarp prst="textNoShape">
              <a:avLst/>
            </a:prstTxWarp>
            <a:spAutoFit/>
          </a:bodyPr>
          <a:lstStyle>
            <a:defPPr>
              <a:defRPr lang="en-US"/>
            </a:defPPr>
            <a:lvl1pPr algn="l" rtl="0" eaLnBrk="0" fontAlgn="base" hangingPunct="0">
              <a:spcBef>
                <a:spcPct val="0"/>
              </a:spcBef>
              <a:spcAft>
                <a:spcPct val="0"/>
              </a:spcAft>
              <a:defRPr sz="1400" b="1" kern="1200">
                <a:solidFill>
                  <a:schemeClr val="tx1"/>
                </a:solidFill>
                <a:latin typeface="Arial" charset="0"/>
                <a:ea typeface="ＭＳ Ｐゴシック" pitchFamily="34" charset="-128"/>
                <a:cs typeface="+mn-cs"/>
              </a:defRPr>
            </a:lvl1pPr>
            <a:lvl2pPr marL="742950" indent="-285750" algn="ctr" rtl="0" eaLnBrk="0" fontAlgn="base" hangingPunct="0">
              <a:spcBef>
                <a:spcPct val="50000"/>
              </a:spcBef>
              <a:spcAft>
                <a:spcPct val="0"/>
              </a:spcAft>
              <a:defRPr sz="1400" b="1" kern="1200">
                <a:solidFill>
                  <a:schemeClr val="tx1"/>
                </a:solidFill>
                <a:latin typeface="Arial" charset="0"/>
                <a:ea typeface="ＭＳ Ｐゴシック" pitchFamily="34" charset="-128"/>
                <a:cs typeface="+mn-cs"/>
              </a:defRPr>
            </a:lvl2pPr>
            <a:lvl3pPr marL="1143000" indent="-228600" algn="ctr" rtl="0" eaLnBrk="0" fontAlgn="base" hangingPunct="0">
              <a:spcBef>
                <a:spcPct val="50000"/>
              </a:spcBef>
              <a:spcAft>
                <a:spcPct val="0"/>
              </a:spcAft>
              <a:defRPr sz="1400" b="1" kern="1200">
                <a:solidFill>
                  <a:schemeClr val="tx1"/>
                </a:solidFill>
                <a:latin typeface="Arial" charset="0"/>
                <a:ea typeface="ＭＳ Ｐゴシック" pitchFamily="34" charset="-128"/>
                <a:cs typeface="+mn-cs"/>
              </a:defRPr>
            </a:lvl3pPr>
            <a:lvl4pPr marL="1600200" indent="-228600" algn="ctr" rtl="0" eaLnBrk="0" fontAlgn="base" hangingPunct="0">
              <a:spcBef>
                <a:spcPct val="50000"/>
              </a:spcBef>
              <a:spcAft>
                <a:spcPct val="0"/>
              </a:spcAft>
              <a:defRPr sz="1400" b="1" kern="1200">
                <a:solidFill>
                  <a:schemeClr val="tx1"/>
                </a:solidFill>
                <a:latin typeface="Arial" charset="0"/>
                <a:ea typeface="ＭＳ Ｐゴシック" pitchFamily="34" charset="-128"/>
                <a:cs typeface="+mn-cs"/>
              </a:defRPr>
            </a:lvl4pPr>
            <a:lvl5pPr marL="2057400" indent="-228600" algn="ctr" rtl="0" eaLnBrk="0" fontAlgn="base" hangingPunct="0">
              <a:spcBef>
                <a:spcPct val="50000"/>
              </a:spcBef>
              <a:spcAft>
                <a:spcPct val="0"/>
              </a:spcAft>
              <a:defRPr sz="1400" b="1" kern="1200">
                <a:solidFill>
                  <a:schemeClr val="tx1"/>
                </a:solidFill>
                <a:latin typeface="Arial" charset="0"/>
                <a:ea typeface="ＭＳ Ｐゴシック" pitchFamily="34" charset="-128"/>
                <a:cs typeface="+mn-cs"/>
              </a:defRPr>
            </a:lvl5pPr>
            <a:lvl6pPr marL="2514600" indent="-228600" algn="ctr" defTabSz="914400" rtl="0" eaLnBrk="0" fontAlgn="base" latinLnBrk="0" hangingPunct="0">
              <a:spcBef>
                <a:spcPct val="50000"/>
              </a:spcBef>
              <a:spcAft>
                <a:spcPct val="0"/>
              </a:spcAft>
              <a:defRPr sz="1400" b="1" kern="1200">
                <a:solidFill>
                  <a:schemeClr val="tx1"/>
                </a:solidFill>
                <a:latin typeface="Arial" charset="0"/>
                <a:ea typeface="ＭＳ Ｐゴシック" pitchFamily="34" charset="-128"/>
                <a:cs typeface="+mn-cs"/>
              </a:defRPr>
            </a:lvl6pPr>
            <a:lvl7pPr marL="2971800" indent="-228600" algn="ctr" defTabSz="914400" rtl="0" eaLnBrk="0" fontAlgn="base" latinLnBrk="0" hangingPunct="0">
              <a:spcBef>
                <a:spcPct val="50000"/>
              </a:spcBef>
              <a:spcAft>
                <a:spcPct val="0"/>
              </a:spcAft>
              <a:defRPr sz="1400" b="1" kern="1200">
                <a:solidFill>
                  <a:schemeClr val="tx1"/>
                </a:solidFill>
                <a:latin typeface="Arial" charset="0"/>
                <a:ea typeface="ＭＳ Ｐゴシック" pitchFamily="34" charset="-128"/>
                <a:cs typeface="+mn-cs"/>
              </a:defRPr>
            </a:lvl7pPr>
            <a:lvl8pPr marL="3429000" indent="-228600" algn="ctr" defTabSz="914400" rtl="0" eaLnBrk="0" fontAlgn="base" latinLnBrk="0" hangingPunct="0">
              <a:spcBef>
                <a:spcPct val="50000"/>
              </a:spcBef>
              <a:spcAft>
                <a:spcPct val="0"/>
              </a:spcAft>
              <a:defRPr sz="1400" b="1" kern="1200">
                <a:solidFill>
                  <a:schemeClr val="tx1"/>
                </a:solidFill>
                <a:latin typeface="Arial" charset="0"/>
                <a:ea typeface="ＭＳ Ｐゴシック" pitchFamily="34" charset="-128"/>
                <a:cs typeface="+mn-cs"/>
              </a:defRPr>
            </a:lvl8pPr>
            <a:lvl9pPr marL="3886200" indent="-228600" algn="ctr" defTabSz="914400" rtl="0" eaLnBrk="0" fontAlgn="base" latinLnBrk="0" hangingPunct="0">
              <a:spcBef>
                <a:spcPct val="50000"/>
              </a:spcBef>
              <a:spcAft>
                <a:spcPct val="0"/>
              </a:spcAft>
              <a:defRPr sz="1400" b="1" kern="1200">
                <a:solidFill>
                  <a:schemeClr val="tx1"/>
                </a:solidFill>
                <a:latin typeface="Arial" charset="0"/>
                <a:ea typeface="ＭＳ Ｐゴシック" pitchFamily="34" charset="-128"/>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fld id="{73700C31-2D30-42A9-9569-D8BD8077137D}" type="slidenum">
              <a:rPr kumimoji="0" lang="en-US" altLang="en-US" sz="2600" b="1" i="0" u="none" strike="noStrike" kern="1200" cap="none" spc="0" normalizeH="0" baseline="0" noProof="0" smtClean="0">
                <a:ln>
                  <a:noFill/>
                </a:ln>
                <a:solidFill>
                  <a:srgbClr val="FFFFFF"/>
                </a:solidFill>
                <a:effectLst/>
                <a:uLnTx/>
                <a:uFillTx/>
                <a:latin typeface="Arial" charset="0"/>
                <a:ea typeface="ＭＳ Ｐゴシック" pitchFamily="34" charset="-128"/>
                <a:cs typeface="+mn-cs"/>
              </a:rPr>
              <a:pPr marL="0" marR="0" lvl="0" indent="0" algn="l" defTabSz="914400" rtl="0" eaLnBrk="1" fontAlgn="base" latinLnBrk="0" hangingPunct="1">
                <a:lnSpc>
                  <a:spcPct val="100000"/>
                </a:lnSpc>
                <a:spcBef>
                  <a:spcPct val="0"/>
                </a:spcBef>
                <a:spcAft>
                  <a:spcPct val="0"/>
                </a:spcAft>
                <a:buClrTx/>
                <a:buSzTx/>
                <a:buFontTx/>
                <a:buNone/>
                <a:tabLst/>
                <a:defRPr/>
              </a:pPr>
              <a:t>4</a:t>
            </a:fld>
            <a:endParaRPr kumimoji="0" lang="en-US" altLang="en-US" sz="2600" b="1" i="0" u="none" strike="noStrike" kern="1200" cap="none" spc="0" normalizeH="0" baseline="0" noProof="0">
              <a:ln>
                <a:noFill/>
              </a:ln>
              <a:solidFill>
                <a:srgbClr val="FFFFFF"/>
              </a:solidFill>
              <a:effectLst/>
              <a:uLnTx/>
              <a:uFillTx/>
              <a:latin typeface="Arial" charset="0"/>
              <a:ea typeface="ＭＳ Ｐゴシック" pitchFamily="34" charset="-128"/>
              <a:cs typeface="+mn-cs"/>
            </a:endParaRPr>
          </a:p>
        </p:txBody>
      </p:sp>
      <p:grpSp>
        <p:nvGrpSpPr>
          <p:cNvPr id="51" name="Group 21"/>
          <p:cNvGrpSpPr>
            <a:grpSpLocks/>
          </p:cNvGrpSpPr>
          <p:nvPr/>
        </p:nvGrpSpPr>
        <p:grpSpPr bwMode="auto">
          <a:xfrm>
            <a:off x="1014295" y="1329338"/>
            <a:ext cx="6656664" cy="4979982"/>
            <a:chOff x="0" y="0"/>
            <a:chExt cx="5638800" cy="6438900"/>
          </a:xfrm>
        </p:grpSpPr>
        <p:sp>
          <p:nvSpPr>
            <p:cNvPr id="52" name="Rounded Rectangle 51"/>
            <p:cNvSpPr>
              <a:spLocks noChangeArrowheads="1"/>
            </p:cNvSpPr>
            <p:nvPr/>
          </p:nvSpPr>
          <p:spPr bwMode="auto">
            <a:xfrm>
              <a:off x="2247911" y="0"/>
              <a:ext cx="3342921" cy="1380939"/>
            </a:xfrm>
            <a:prstGeom prst="roundRect">
              <a:avLst>
                <a:gd name="adj" fmla="val 16667"/>
              </a:avLst>
            </a:prstGeom>
            <a:gradFill rotWithShape="1">
              <a:gsLst>
                <a:gs pos="0">
                  <a:srgbClr val="E5EEFF"/>
                </a:gs>
                <a:gs pos="64999">
                  <a:srgbClr val="BFD5FF"/>
                </a:gs>
                <a:gs pos="100000">
                  <a:srgbClr val="A3C4FF"/>
                </a:gs>
              </a:gsLst>
              <a:lin ang="5400000" scaled="1"/>
            </a:gradFill>
            <a:ln w="9525">
              <a:solidFill>
                <a:srgbClr val="4A7EBB"/>
              </a:solidFill>
              <a:round/>
              <a:headEnd/>
              <a:tailEnd/>
            </a:ln>
            <a:effectLst>
              <a:outerShdw blurRad="40000" dist="20000" dir="5400000" rotWithShape="0">
                <a:srgbClr val="808080">
                  <a:alpha val="37999"/>
                </a:srgbClr>
              </a:outerShdw>
            </a:effectLst>
          </p:spPr>
          <p:txBody>
            <a:bodyPr anchor="ctr"/>
            <a:lstStyle/>
            <a:p>
              <a:pPr algn="ctr" defTabSz="914400">
                <a:lnSpc>
                  <a:spcPct val="115000"/>
                </a:lnSpc>
                <a:spcAft>
                  <a:spcPts val="1000"/>
                </a:spcAft>
                <a:defRPr/>
              </a:pPr>
              <a:r>
                <a:rPr lang="en-GB" sz="1100" b="1" kern="0" dirty="0">
                  <a:solidFill>
                    <a:sysClr val="windowText" lastClr="000000"/>
                  </a:solidFill>
                  <a:ea typeface="Calibri"/>
                  <a:cs typeface="Times New Roman"/>
                </a:rPr>
                <a:t>United Nations</a:t>
              </a:r>
              <a:endParaRPr lang="en-GB" sz="1100" kern="0" dirty="0">
                <a:solidFill>
                  <a:sysClr val="windowText" lastClr="000000"/>
                </a:solidFill>
                <a:ea typeface="Calibri"/>
                <a:cs typeface="Times New Roman"/>
              </a:endParaRPr>
            </a:p>
            <a:p>
              <a:pPr algn="ctr" defTabSz="914400">
                <a:lnSpc>
                  <a:spcPct val="115000"/>
                </a:lnSpc>
                <a:spcAft>
                  <a:spcPts val="1000"/>
                </a:spcAft>
                <a:defRPr/>
              </a:pPr>
              <a:r>
                <a:rPr lang="en-GB" sz="1100" b="1" kern="0" dirty="0">
                  <a:solidFill>
                    <a:sysClr val="windowText" lastClr="000000"/>
                  </a:solidFill>
                  <a:ea typeface="Calibri"/>
                  <a:cs typeface="Times New Roman"/>
                </a:rPr>
                <a:t>GOVERNING BODIES</a:t>
              </a:r>
              <a:endParaRPr lang="en-GB" sz="1100" kern="0" dirty="0">
                <a:solidFill>
                  <a:sysClr val="windowText" lastClr="000000"/>
                </a:solidFill>
                <a:ea typeface="Calibri"/>
                <a:cs typeface="Times New Roman"/>
              </a:endParaRPr>
            </a:p>
            <a:p>
              <a:pPr algn="ctr" defTabSz="914400">
                <a:lnSpc>
                  <a:spcPct val="115000"/>
                </a:lnSpc>
                <a:spcAft>
                  <a:spcPts val="1000"/>
                </a:spcAft>
                <a:defRPr/>
              </a:pPr>
              <a:r>
                <a:rPr lang="en-GB" sz="1100" b="1" kern="0" dirty="0">
                  <a:solidFill>
                    <a:sysClr val="windowText" lastClr="000000"/>
                  </a:solidFill>
                  <a:ea typeface="Calibri"/>
                  <a:cs typeface="Times New Roman"/>
                </a:rPr>
                <a:t>(General Assembly, Economic and Social Council, others)</a:t>
              </a:r>
              <a:endParaRPr lang="en-GB" sz="1100" kern="0" dirty="0">
                <a:solidFill>
                  <a:sysClr val="windowText" lastClr="000000"/>
                </a:solidFill>
                <a:ea typeface="Calibri"/>
                <a:cs typeface="Times New Roman"/>
              </a:endParaRPr>
            </a:p>
          </p:txBody>
        </p:sp>
        <p:sp>
          <p:nvSpPr>
            <p:cNvPr id="53" name="Rounded Rectangle 52"/>
            <p:cNvSpPr>
              <a:spLocks noChangeArrowheads="1"/>
            </p:cNvSpPr>
            <p:nvPr/>
          </p:nvSpPr>
          <p:spPr bwMode="auto">
            <a:xfrm>
              <a:off x="2295880" y="3428600"/>
              <a:ext cx="3342920" cy="1380939"/>
            </a:xfrm>
            <a:prstGeom prst="roundRect">
              <a:avLst>
                <a:gd name="adj" fmla="val 16667"/>
              </a:avLst>
            </a:prstGeom>
            <a:gradFill rotWithShape="1">
              <a:gsLst>
                <a:gs pos="0">
                  <a:srgbClr val="E5EEFF"/>
                </a:gs>
                <a:gs pos="64999">
                  <a:srgbClr val="BFD5FF"/>
                </a:gs>
                <a:gs pos="100000">
                  <a:srgbClr val="A3C4FF"/>
                </a:gs>
              </a:gsLst>
              <a:lin ang="5400000" scaled="1"/>
            </a:gradFill>
            <a:ln w="9525">
              <a:solidFill>
                <a:srgbClr val="4A7EBB"/>
              </a:solidFill>
              <a:round/>
              <a:headEnd/>
              <a:tailEnd/>
            </a:ln>
            <a:effectLst>
              <a:outerShdw blurRad="40000" dist="20000" dir="5400000" rotWithShape="0">
                <a:srgbClr val="808080">
                  <a:alpha val="37999"/>
                </a:srgbClr>
              </a:outerShdw>
            </a:effectLst>
          </p:spPr>
          <p:txBody>
            <a:bodyPr anchor="ctr"/>
            <a:lstStyle/>
            <a:p>
              <a:pPr algn="ctr" defTabSz="914400">
                <a:lnSpc>
                  <a:spcPct val="115000"/>
                </a:lnSpc>
                <a:spcAft>
                  <a:spcPts val="1000"/>
                </a:spcAft>
                <a:defRPr/>
              </a:pPr>
              <a:r>
                <a:rPr lang="en-GB" sz="1100" b="1" kern="0" dirty="0">
                  <a:solidFill>
                    <a:sysClr val="windowText" lastClr="000000"/>
                  </a:solidFill>
                  <a:ea typeface="Calibri"/>
                  <a:cs typeface="Times New Roman"/>
                </a:rPr>
                <a:t>EXECUTIVE MANAGEMENT</a:t>
              </a:r>
              <a:endParaRPr lang="en-GB" sz="1100" kern="0" dirty="0">
                <a:solidFill>
                  <a:sysClr val="windowText" lastClr="000000"/>
                </a:solidFill>
                <a:ea typeface="Calibri"/>
                <a:cs typeface="Times New Roman"/>
              </a:endParaRPr>
            </a:p>
            <a:p>
              <a:pPr algn="ctr" defTabSz="914400">
                <a:lnSpc>
                  <a:spcPct val="115000"/>
                </a:lnSpc>
                <a:spcAft>
                  <a:spcPts val="1000"/>
                </a:spcAft>
                <a:defRPr/>
              </a:pPr>
              <a:r>
                <a:rPr lang="es-ES" sz="1100" b="1" kern="0" dirty="0">
                  <a:solidFill>
                    <a:sysClr val="windowText" lastClr="000000"/>
                  </a:solidFill>
                  <a:ea typeface="Calibri"/>
                  <a:cs typeface="Times New Roman"/>
                </a:rPr>
                <a:t>(</a:t>
              </a:r>
              <a:r>
                <a:rPr lang="en-GB" sz="1100" b="1" kern="0" dirty="0">
                  <a:solidFill>
                    <a:sysClr val="windowText" lastClr="000000"/>
                  </a:solidFill>
                  <a:ea typeface="Calibri"/>
                  <a:cs typeface="Times New Roman"/>
                </a:rPr>
                <a:t>Secretary-General</a:t>
              </a:r>
              <a:r>
                <a:rPr lang="es-ES" sz="1100" b="1" kern="0" dirty="0">
                  <a:solidFill>
                    <a:sysClr val="windowText" lastClr="000000"/>
                  </a:solidFill>
                  <a:ea typeface="Calibri"/>
                  <a:cs typeface="Times New Roman"/>
                </a:rPr>
                <a:t>, </a:t>
              </a:r>
              <a:r>
                <a:rPr lang="en-GB" sz="1100" b="1" kern="0" dirty="0">
                  <a:solidFill>
                    <a:sysClr val="windowText" lastClr="000000"/>
                  </a:solidFill>
                  <a:ea typeface="Calibri"/>
                  <a:cs typeface="Times New Roman"/>
                </a:rPr>
                <a:t>Executive</a:t>
              </a:r>
              <a:r>
                <a:rPr lang="es-ES" sz="1100" b="1" kern="0" dirty="0">
                  <a:solidFill>
                    <a:sysClr val="windowText" lastClr="000000"/>
                  </a:solidFill>
                  <a:ea typeface="Calibri"/>
                  <a:cs typeface="Times New Roman"/>
                </a:rPr>
                <a:t> Director/Head, etc.)</a:t>
              </a:r>
              <a:endParaRPr lang="en-GB" sz="1100" kern="0" dirty="0">
                <a:solidFill>
                  <a:sysClr val="windowText" lastClr="000000"/>
                </a:solidFill>
                <a:ea typeface="Calibri"/>
                <a:cs typeface="Times New Roman"/>
              </a:endParaRPr>
            </a:p>
          </p:txBody>
        </p:sp>
        <p:sp>
          <p:nvSpPr>
            <p:cNvPr id="54" name="Oval 53"/>
            <p:cNvSpPr/>
            <p:nvPr/>
          </p:nvSpPr>
          <p:spPr>
            <a:xfrm>
              <a:off x="2352119" y="1771839"/>
              <a:ext cx="1362972" cy="1265860"/>
            </a:xfrm>
            <a:prstGeom prst="ellipse">
              <a:avLst/>
            </a:prstGeom>
            <a:solidFill>
              <a:sysClr val="window" lastClr="FFFFFF"/>
            </a:solidFill>
            <a:ln w="25400" cap="flat" cmpd="sng" algn="ctr">
              <a:solidFill>
                <a:srgbClr val="4F81BD"/>
              </a:solidFill>
              <a:prstDash val="solid"/>
            </a:ln>
            <a:effectLst/>
          </p:spPr>
          <p:txBody>
            <a:bodyPr anchor="ctr"/>
            <a:lstStyle/>
            <a:p>
              <a:pPr algn="ctr" defTabSz="914400">
                <a:lnSpc>
                  <a:spcPct val="115000"/>
                </a:lnSpc>
                <a:spcAft>
                  <a:spcPts val="1000"/>
                </a:spcAft>
                <a:defRPr/>
              </a:pPr>
              <a:r>
                <a:rPr lang="en-GB" sz="1100" kern="0" dirty="0">
                  <a:solidFill>
                    <a:sysClr val="windowText" lastClr="000000"/>
                  </a:solidFill>
                  <a:ea typeface="Calibri"/>
                  <a:cs typeface="Times New Roman"/>
                </a:rPr>
                <a:t>External Auditors</a:t>
              </a:r>
            </a:p>
          </p:txBody>
        </p:sp>
        <p:sp>
          <p:nvSpPr>
            <p:cNvPr id="55" name="Oval 54"/>
            <p:cNvSpPr/>
            <p:nvPr/>
          </p:nvSpPr>
          <p:spPr>
            <a:xfrm>
              <a:off x="4029369" y="1790106"/>
              <a:ext cx="1467179" cy="1295086"/>
            </a:xfrm>
            <a:prstGeom prst="ellipse">
              <a:avLst/>
            </a:prstGeom>
            <a:solidFill>
              <a:sysClr val="window" lastClr="FFFFFF"/>
            </a:solidFill>
            <a:ln w="25400" cap="flat" cmpd="sng" algn="ctr">
              <a:solidFill>
                <a:srgbClr val="4F81BD"/>
              </a:solidFill>
              <a:prstDash val="solid"/>
            </a:ln>
            <a:effectLst/>
          </p:spPr>
          <p:txBody>
            <a:bodyPr anchor="ctr"/>
            <a:lstStyle/>
            <a:p>
              <a:pPr algn="ctr" defTabSz="914400">
                <a:lnSpc>
                  <a:spcPct val="115000"/>
                </a:lnSpc>
                <a:spcAft>
                  <a:spcPts val="1000"/>
                </a:spcAft>
                <a:defRPr/>
              </a:pPr>
              <a:r>
                <a:rPr lang="en-GB" sz="1100" kern="0" dirty="0">
                  <a:solidFill>
                    <a:sysClr val="windowText" lastClr="000000"/>
                  </a:solidFill>
                  <a:ea typeface="Calibri"/>
                  <a:cs typeface="Times New Roman"/>
                </a:rPr>
                <a:t>Independent Oversight/Audit Committees</a:t>
              </a:r>
            </a:p>
          </p:txBody>
        </p:sp>
        <p:cxnSp>
          <p:nvCxnSpPr>
            <p:cNvPr id="56" name="Straight Arrow Connector 26"/>
            <p:cNvCxnSpPr>
              <a:cxnSpLocks noChangeShapeType="1"/>
            </p:cNvCxnSpPr>
            <p:nvPr/>
          </p:nvCxnSpPr>
          <p:spPr bwMode="auto">
            <a:xfrm flipV="1">
              <a:off x="2962275" y="1381125"/>
              <a:ext cx="0" cy="400050"/>
            </a:xfrm>
            <a:prstGeom prst="straightConnector1">
              <a:avLst/>
            </a:prstGeom>
            <a:noFill/>
            <a:ln w="25400">
              <a:solidFill>
                <a:srgbClr val="4A7EBB"/>
              </a:solidFill>
              <a:round/>
              <a:headEnd/>
              <a:tailEnd type="arrow" w="med" len="med"/>
            </a:ln>
            <a:extLst>
              <a:ext uri="{909E8E84-426E-40DD-AFC4-6F175D3DCCD1}">
                <a14:hiddenFill xmlns:a14="http://schemas.microsoft.com/office/drawing/2010/main">
                  <a:noFill/>
                </a14:hiddenFill>
              </a:ext>
            </a:extLst>
          </p:spPr>
        </p:cxnSp>
        <p:cxnSp>
          <p:nvCxnSpPr>
            <p:cNvPr id="57" name="Straight Arrow Connector 27"/>
            <p:cNvCxnSpPr>
              <a:cxnSpLocks noChangeShapeType="1"/>
            </p:cNvCxnSpPr>
            <p:nvPr/>
          </p:nvCxnSpPr>
          <p:spPr bwMode="auto">
            <a:xfrm flipV="1">
              <a:off x="4752975" y="1390650"/>
              <a:ext cx="0" cy="409575"/>
            </a:xfrm>
            <a:prstGeom prst="straightConnector1">
              <a:avLst/>
            </a:prstGeom>
            <a:noFill/>
            <a:ln w="25400">
              <a:solidFill>
                <a:srgbClr val="4A7EBB"/>
              </a:solidFill>
              <a:round/>
              <a:headEnd/>
              <a:tailEnd type="arrow" w="med" len="med"/>
            </a:ln>
            <a:extLst>
              <a:ext uri="{909E8E84-426E-40DD-AFC4-6F175D3DCCD1}">
                <a14:hiddenFill xmlns:a14="http://schemas.microsoft.com/office/drawing/2010/main">
                  <a:noFill/>
                </a14:hiddenFill>
              </a:ext>
            </a:extLst>
          </p:spPr>
        </p:cxnSp>
        <p:cxnSp>
          <p:nvCxnSpPr>
            <p:cNvPr id="58" name="Straight Arrow Connector 28"/>
            <p:cNvCxnSpPr>
              <a:cxnSpLocks noChangeShapeType="1"/>
            </p:cNvCxnSpPr>
            <p:nvPr/>
          </p:nvCxnSpPr>
          <p:spPr bwMode="auto">
            <a:xfrm>
              <a:off x="2990850" y="3038475"/>
              <a:ext cx="0" cy="390525"/>
            </a:xfrm>
            <a:prstGeom prst="straightConnector1">
              <a:avLst/>
            </a:prstGeom>
            <a:noFill/>
            <a:ln w="25400">
              <a:solidFill>
                <a:srgbClr val="4A7EBB"/>
              </a:solidFill>
              <a:round/>
              <a:headEnd/>
              <a:tailEnd type="arrow" w="med" len="med"/>
            </a:ln>
            <a:extLst>
              <a:ext uri="{909E8E84-426E-40DD-AFC4-6F175D3DCCD1}">
                <a14:hiddenFill xmlns:a14="http://schemas.microsoft.com/office/drawing/2010/main">
                  <a:noFill/>
                </a14:hiddenFill>
              </a:ext>
            </a:extLst>
          </p:spPr>
        </p:cxnSp>
        <p:cxnSp>
          <p:nvCxnSpPr>
            <p:cNvPr id="59" name="Straight Arrow Connector 29"/>
            <p:cNvCxnSpPr>
              <a:cxnSpLocks noChangeShapeType="1"/>
            </p:cNvCxnSpPr>
            <p:nvPr/>
          </p:nvCxnSpPr>
          <p:spPr bwMode="auto">
            <a:xfrm>
              <a:off x="4752975" y="3095625"/>
              <a:ext cx="0" cy="333375"/>
            </a:xfrm>
            <a:prstGeom prst="straightConnector1">
              <a:avLst/>
            </a:prstGeom>
            <a:noFill/>
            <a:ln w="25400">
              <a:solidFill>
                <a:srgbClr val="4A7EBB"/>
              </a:solidFill>
              <a:round/>
              <a:headEnd/>
              <a:tailEnd type="arrow" w="med" len="med"/>
            </a:ln>
            <a:extLst>
              <a:ext uri="{909E8E84-426E-40DD-AFC4-6F175D3DCCD1}">
                <a14:hiddenFill xmlns:a14="http://schemas.microsoft.com/office/drawing/2010/main">
                  <a:noFill/>
                </a14:hiddenFill>
              </a:ext>
            </a:extLst>
          </p:spPr>
        </p:cxnSp>
        <p:sp>
          <p:nvSpPr>
            <p:cNvPr id="60" name="Oval 59"/>
            <p:cNvSpPr>
              <a:spLocks noChangeArrowheads="1"/>
            </p:cNvSpPr>
            <p:nvPr/>
          </p:nvSpPr>
          <p:spPr bwMode="auto">
            <a:xfrm>
              <a:off x="0" y="1534376"/>
              <a:ext cx="1799652" cy="1656761"/>
            </a:xfrm>
            <a:prstGeom prst="ellipse">
              <a:avLst/>
            </a:prstGeom>
            <a:solidFill>
              <a:schemeClr val="accent4">
                <a:lumMod val="40000"/>
                <a:lumOff val="60000"/>
              </a:schemeClr>
            </a:solidFill>
            <a:ln w="9525">
              <a:solidFill>
                <a:schemeClr val="accent2">
                  <a:lumMod val="75000"/>
                </a:schemeClr>
              </a:solidFill>
              <a:round/>
              <a:headEnd/>
              <a:tailEnd/>
            </a:ln>
            <a:effectLst>
              <a:outerShdw blurRad="40000" dist="20000" dir="5400000" rotWithShape="0">
                <a:srgbClr val="808080">
                  <a:alpha val="37999"/>
                </a:srgbClr>
              </a:outerShdw>
            </a:effectLst>
          </p:spPr>
          <p:txBody>
            <a:bodyPr anchor="ctr"/>
            <a:lstStyle/>
            <a:p>
              <a:pPr algn="ctr" defTabSz="914400">
                <a:lnSpc>
                  <a:spcPct val="115000"/>
                </a:lnSpc>
                <a:spcAft>
                  <a:spcPts val="1000"/>
                </a:spcAft>
                <a:defRPr/>
              </a:pPr>
              <a:r>
                <a:rPr lang="en-GB" sz="1400" b="1" kern="0" dirty="0">
                  <a:solidFill>
                    <a:sysClr val="windowText" lastClr="000000"/>
                  </a:solidFill>
                  <a:ea typeface="Calibri"/>
                  <a:cs typeface="Times New Roman"/>
                </a:rPr>
                <a:t>JIU</a:t>
              </a:r>
              <a:endParaRPr lang="en-GB" sz="1100" kern="0" dirty="0">
                <a:solidFill>
                  <a:sysClr val="windowText" lastClr="000000"/>
                </a:solidFill>
                <a:ea typeface="Calibri"/>
                <a:cs typeface="Times New Roman"/>
              </a:endParaRPr>
            </a:p>
            <a:p>
              <a:pPr algn="ctr" defTabSz="914400">
                <a:lnSpc>
                  <a:spcPct val="115000"/>
                </a:lnSpc>
                <a:spcAft>
                  <a:spcPts val="1000"/>
                </a:spcAft>
                <a:defRPr/>
              </a:pPr>
              <a:r>
                <a:rPr lang="en-GB" sz="1100" b="1" kern="0" dirty="0">
                  <a:solidFill>
                    <a:sysClr val="windowText" lastClr="000000"/>
                  </a:solidFill>
                  <a:ea typeface="Calibri"/>
                  <a:cs typeface="Times New Roman"/>
                </a:rPr>
                <a:t>SYSTEM-WIDE</a:t>
              </a:r>
              <a:endParaRPr lang="en-GB" sz="1100" kern="0" dirty="0">
                <a:solidFill>
                  <a:sysClr val="windowText" lastClr="000000"/>
                </a:solidFill>
                <a:ea typeface="Calibri"/>
                <a:cs typeface="Times New Roman"/>
              </a:endParaRPr>
            </a:p>
            <a:p>
              <a:pPr algn="ctr" defTabSz="914400">
                <a:lnSpc>
                  <a:spcPct val="115000"/>
                </a:lnSpc>
                <a:spcAft>
                  <a:spcPts val="1000"/>
                </a:spcAft>
                <a:defRPr/>
              </a:pPr>
              <a:r>
                <a:rPr lang="en-GB" sz="900" b="1" kern="0" dirty="0">
                  <a:solidFill>
                    <a:sysClr val="windowText" lastClr="000000"/>
                  </a:solidFill>
                  <a:ea typeface="Calibri"/>
                  <a:cs typeface="Times New Roman"/>
                </a:rPr>
                <a:t>INSPECTIONS, EVALUATION,  INVESTIGATIONS</a:t>
              </a:r>
              <a:endParaRPr lang="en-GB" sz="1100" kern="0" dirty="0">
                <a:solidFill>
                  <a:sysClr val="windowText" lastClr="000000"/>
                </a:solidFill>
                <a:ea typeface="Calibri"/>
                <a:cs typeface="Times New Roman"/>
              </a:endParaRPr>
            </a:p>
          </p:txBody>
        </p:sp>
        <p:cxnSp>
          <p:nvCxnSpPr>
            <p:cNvPr id="61" name="Straight Arrow Connector 31"/>
            <p:cNvCxnSpPr>
              <a:cxnSpLocks noChangeShapeType="1"/>
            </p:cNvCxnSpPr>
            <p:nvPr/>
          </p:nvCxnSpPr>
          <p:spPr bwMode="auto">
            <a:xfrm>
              <a:off x="847725" y="781050"/>
              <a:ext cx="1333500" cy="0"/>
            </a:xfrm>
            <a:prstGeom prst="straightConnector1">
              <a:avLst/>
            </a:prstGeom>
            <a:noFill/>
            <a:ln w="25400">
              <a:solidFill>
                <a:srgbClr val="4A7EBB"/>
              </a:solidFill>
              <a:round/>
              <a:headEnd/>
              <a:tailEnd type="arrow" w="med" len="med"/>
            </a:ln>
            <a:extLst>
              <a:ext uri="{909E8E84-426E-40DD-AFC4-6F175D3DCCD1}">
                <a14:hiddenFill xmlns:a14="http://schemas.microsoft.com/office/drawing/2010/main">
                  <a:noFill/>
                </a14:hiddenFill>
              </a:ext>
            </a:extLst>
          </p:spPr>
        </p:cxnSp>
        <p:cxnSp>
          <p:nvCxnSpPr>
            <p:cNvPr id="62" name="Straight Arrow Connector 32"/>
            <p:cNvCxnSpPr>
              <a:cxnSpLocks noChangeShapeType="1"/>
            </p:cNvCxnSpPr>
            <p:nvPr/>
          </p:nvCxnSpPr>
          <p:spPr bwMode="auto">
            <a:xfrm>
              <a:off x="914400" y="4181475"/>
              <a:ext cx="1333500" cy="0"/>
            </a:xfrm>
            <a:prstGeom prst="straightConnector1">
              <a:avLst/>
            </a:prstGeom>
            <a:noFill/>
            <a:ln w="25400">
              <a:solidFill>
                <a:srgbClr val="4A7EBB"/>
              </a:solidFill>
              <a:round/>
              <a:headEnd/>
              <a:tailEnd type="arrow" w="med" len="med"/>
            </a:ln>
            <a:extLst>
              <a:ext uri="{909E8E84-426E-40DD-AFC4-6F175D3DCCD1}">
                <a14:hiddenFill xmlns:a14="http://schemas.microsoft.com/office/drawing/2010/main">
                  <a:noFill/>
                </a14:hiddenFill>
              </a:ext>
            </a:extLst>
          </p:spPr>
        </p:cxnSp>
        <p:sp>
          <p:nvSpPr>
            <p:cNvPr id="63" name="Oval 62"/>
            <p:cNvSpPr>
              <a:spLocks noChangeArrowheads="1"/>
            </p:cNvSpPr>
            <p:nvPr/>
          </p:nvSpPr>
          <p:spPr bwMode="auto">
            <a:xfrm>
              <a:off x="2247911" y="5220533"/>
              <a:ext cx="1315004" cy="1150782"/>
            </a:xfrm>
            <a:prstGeom prst="ellipse">
              <a:avLst/>
            </a:prstGeom>
            <a:solidFill>
              <a:srgbClr val="FFFFFF">
                <a:alpha val="0"/>
              </a:srgbClr>
            </a:solidFill>
            <a:ln w="9525">
              <a:solidFill>
                <a:srgbClr val="4A7EBB"/>
              </a:solidFill>
              <a:round/>
              <a:headEnd/>
              <a:tailEnd/>
            </a:ln>
            <a:effectLst>
              <a:outerShdw blurRad="40000" dist="20000" dir="5400000" rotWithShape="0">
                <a:srgbClr val="808080">
                  <a:alpha val="37999"/>
                </a:srgbClr>
              </a:outerShdw>
            </a:effectLst>
          </p:spPr>
          <p:txBody>
            <a:bodyPr anchor="ctr"/>
            <a:lstStyle/>
            <a:p>
              <a:pPr algn="ctr" defTabSz="914400">
                <a:lnSpc>
                  <a:spcPct val="115000"/>
                </a:lnSpc>
                <a:spcAft>
                  <a:spcPts val="500"/>
                </a:spcAft>
                <a:defRPr/>
              </a:pPr>
              <a:r>
                <a:rPr lang="en-GB" sz="1100" kern="0">
                  <a:solidFill>
                    <a:sysClr val="windowText" lastClr="000000"/>
                  </a:solidFill>
                  <a:ea typeface="Calibri"/>
                  <a:cs typeface="Times New Roman"/>
                </a:rPr>
                <a:t>Evaluation</a:t>
              </a:r>
            </a:p>
            <a:p>
              <a:pPr algn="ctr" defTabSz="914400">
                <a:lnSpc>
                  <a:spcPct val="115000"/>
                </a:lnSpc>
                <a:spcAft>
                  <a:spcPts val="500"/>
                </a:spcAft>
                <a:defRPr/>
              </a:pPr>
              <a:r>
                <a:rPr lang="en-GB" sz="1100" kern="0">
                  <a:solidFill>
                    <a:sysClr val="windowText" lastClr="000000"/>
                  </a:solidFill>
                  <a:ea typeface="Calibri"/>
                  <a:cs typeface="Times New Roman"/>
                </a:rPr>
                <a:t>Offices</a:t>
              </a:r>
            </a:p>
          </p:txBody>
        </p:sp>
        <p:cxnSp>
          <p:nvCxnSpPr>
            <p:cNvPr id="64" name="Straight Arrow Connector 34"/>
            <p:cNvCxnSpPr>
              <a:cxnSpLocks noChangeShapeType="1"/>
            </p:cNvCxnSpPr>
            <p:nvPr/>
          </p:nvCxnSpPr>
          <p:spPr bwMode="auto">
            <a:xfrm flipV="1">
              <a:off x="2914650" y="4829175"/>
              <a:ext cx="0" cy="400050"/>
            </a:xfrm>
            <a:prstGeom prst="straightConnector1">
              <a:avLst/>
            </a:prstGeom>
            <a:noFill/>
            <a:ln w="25400">
              <a:solidFill>
                <a:srgbClr val="4A7EBB"/>
              </a:solidFill>
              <a:round/>
              <a:headEnd/>
              <a:tailEnd type="arrow" w="med" len="med"/>
            </a:ln>
            <a:extLst>
              <a:ext uri="{909E8E84-426E-40DD-AFC4-6F175D3DCCD1}">
                <a14:hiddenFill xmlns:a14="http://schemas.microsoft.com/office/drawing/2010/main">
                  <a:noFill/>
                </a14:hiddenFill>
              </a:ext>
            </a:extLst>
          </p:spPr>
        </p:cxnSp>
        <p:sp>
          <p:nvSpPr>
            <p:cNvPr id="65" name="Oval 64"/>
            <p:cNvSpPr>
              <a:spLocks noChangeArrowheads="1"/>
            </p:cNvSpPr>
            <p:nvPr/>
          </p:nvSpPr>
          <p:spPr bwMode="auto">
            <a:xfrm>
              <a:off x="3266832" y="5229665"/>
              <a:ext cx="1267035" cy="1152609"/>
            </a:xfrm>
            <a:prstGeom prst="ellipse">
              <a:avLst/>
            </a:prstGeom>
            <a:solidFill>
              <a:srgbClr val="FFFFFF">
                <a:alpha val="0"/>
              </a:srgbClr>
            </a:solidFill>
            <a:ln w="9525">
              <a:solidFill>
                <a:srgbClr val="4A7EBB"/>
              </a:solidFill>
              <a:round/>
              <a:headEnd/>
              <a:tailEnd/>
            </a:ln>
            <a:effectLst>
              <a:outerShdw blurRad="40000" dist="20000" dir="5400000" rotWithShape="0">
                <a:srgbClr val="808080">
                  <a:alpha val="37999"/>
                </a:srgbClr>
              </a:outerShdw>
            </a:effectLst>
          </p:spPr>
          <p:txBody>
            <a:bodyPr anchor="ctr"/>
            <a:lstStyle/>
            <a:p>
              <a:pPr algn="ctr" defTabSz="914400">
                <a:lnSpc>
                  <a:spcPct val="115000"/>
                </a:lnSpc>
                <a:spcAft>
                  <a:spcPts val="1000"/>
                </a:spcAft>
                <a:defRPr/>
              </a:pPr>
              <a:r>
                <a:rPr lang="en-GB" sz="1100" kern="0" dirty="0">
                  <a:solidFill>
                    <a:sysClr val="windowText" lastClr="000000"/>
                  </a:solidFill>
                  <a:ea typeface="Calibri"/>
                  <a:cs typeface="Times New Roman"/>
                </a:rPr>
                <a:t>Internal</a:t>
              </a:r>
            </a:p>
            <a:p>
              <a:pPr algn="ctr" defTabSz="914400">
                <a:lnSpc>
                  <a:spcPct val="115000"/>
                </a:lnSpc>
                <a:spcAft>
                  <a:spcPts val="1000"/>
                </a:spcAft>
                <a:defRPr/>
              </a:pPr>
              <a:r>
                <a:rPr lang="en-GB" sz="1100" kern="0" dirty="0">
                  <a:solidFill>
                    <a:sysClr val="windowText" lastClr="000000"/>
                  </a:solidFill>
                  <a:ea typeface="Calibri"/>
                  <a:cs typeface="Times New Roman"/>
                </a:rPr>
                <a:t>Audit Offices</a:t>
              </a:r>
            </a:p>
          </p:txBody>
        </p:sp>
        <p:cxnSp>
          <p:nvCxnSpPr>
            <p:cNvPr id="66" name="Straight Arrow Connector 40"/>
            <p:cNvCxnSpPr>
              <a:cxnSpLocks noChangeShapeType="1"/>
            </p:cNvCxnSpPr>
            <p:nvPr/>
          </p:nvCxnSpPr>
          <p:spPr bwMode="auto">
            <a:xfrm flipV="1">
              <a:off x="3886200" y="4838700"/>
              <a:ext cx="0" cy="400050"/>
            </a:xfrm>
            <a:prstGeom prst="straightConnector1">
              <a:avLst/>
            </a:prstGeom>
            <a:noFill/>
            <a:ln w="25400">
              <a:solidFill>
                <a:srgbClr val="4A7EBB"/>
              </a:solidFill>
              <a:round/>
              <a:headEnd/>
              <a:tailEnd type="arrow" w="med" len="med"/>
            </a:ln>
            <a:extLst>
              <a:ext uri="{909E8E84-426E-40DD-AFC4-6F175D3DCCD1}">
                <a14:hiddenFill xmlns:a14="http://schemas.microsoft.com/office/drawing/2010/main">
                  <a:noFill/>
                </a14:hiddenFill>
              </a:ext>
            </a:extLst>
          </p:spPr>
        </p:cxnSp>
        <p:sp>
          <p:nvSpPr>
            <p:cNvPr id="67" name="Oval 66"/>
            <p:cNvSpPr>
              <a:spLocks noChangeArrowheads="1"/>
            </p:cNvSpPr>
            <p:nvPr/>
          </p:nvSpPr>
          <p:spPr bwMode="auto">
            <a:xfrm>
              <a:off x="4277483" y="5257065"/>
              <a:ext cx="1361317" cy="1181835"/>
            </a:xfrm>
            <a:prstGeom prst="ellipse">
              <a:avLst/>
            </a:prstGeom>
            <a:solidFill>
              <a:srgbClr val="FFFFFF">
                <a:alpha val="0"/>
              </a:srgbClr>
            </a:solidFill>
            <a:ln w="9525">
              <a:solidFill>
                <a:srgbClr val="4A7EBB"/>
              </a:solidFill>
              <a:round/>
              <a:headEnd/>
              <a:tailEnd/>
            </a:ln>
            <a:effectLst>
              <a:outerShdw blurRad="40000" dist="20000" dir="5400000" rotWithShape="0">
                <a:srgbClr val="808080">
                  <a:alpha val="37999"/>
                </a:srgbClr>
              </a:outerShdw>
            </a:effectLst>
          </p:spPr>
          <p:txBody>
            <a:bodyPr anchor="ctr"/>
            <a:lstStyle/>
            <a:p>
              <a:pPr algn="ctr" defTabSz="914400">
                <a:lnSpc>
                  <a:spcPct val="115000"/>
                </a:lnSpc>
                <a:spcAft>
                  <a:spcPts val="1000"/>
                </a:spcAft>
                <a:defRPr/>
              </a:pPr>
              <a:r>
                <a:rPr lang="en-GB" sz="1100" kern="0">
                  <a:solidFill>
                    <a:sysClr val="windowText" lastClr="000000"/>
                  </a:solidFill>
                  <a:ea typeface="Calibri"/>
                  <a:cs typeface="Times New Roman"/>
                </a:rPr>
                <a:t>Investigation</a:t>
              </a:r>
            </a:p>
            <a:p>
              <a:pPr algn="ctr" defTabSz="914400">
                <a:lnSpc>
                  <a:spcPct val="115000"/>
                </a:lnSpc>
                <a:spcAft>
                  <a:spcPts val="1000"/>
                </a:spcAft>
                <a:defRPr/>
              </a:pPr>
              <a:r>
                <a:rPr lang="en-GB" sz="1100" kern="0">
                  <a:solidFill>
                    <a:sysClr val="windowText" lastClr="000000"/>
                  </a:solidFill>
                  <a:ea typeface="Calibri"/>
                  <a:cs typeface="Times New Roman"/>
                </a:rPr>
                <a:t>Offices</a:t>
              </a:r>
            </a:p>
          </p:txBody>
        </p:sp>
        <p:cxnSp>
          <p:nvCxnSpPr>
            <p:cNvPr id="68" name="Straight Arrow Connector 42"/>
            <p:cNvCxnSpPr>
              <a:cxnSpLocks noChangeShapeType="1"/>
            </p:cNvCxnSpPr>
            <p:nvPr/>
          </p:nvCxnSpPr>
          <p:spPr bwMode="auto">
            <a:xfrm flipV="1">
              <a:off x="4924425" y="4857750"/>
              <a:ext cx="0" cy="400050"/>
            </a:xfrm>
            <a:prstGeom prst="straightConnector1">
              <a:avLst/>
            </a:prstGeom>
            <a:noFill/>
            <a:ln w="25400">
              <a:solidFill>
                <a:srgbClr val="4A7EBB"/>
              </a:solidFill>
              <a:round/>
              <a:headEnd/>
              <a:tailEnd type="arrow" w="med" len="med"/>
            </a:ln>
            <a:extLst>
              <a:ext uri="{909E8E84-426E-40DD-AFC4-6F175D3DCCD1}">
                <a14:hiddenFill xmlns:a14="http://schemas.microsoft.com/office/drawing/2010/main">
                  <a:noFill/>
                </a14:hiddenFill>
              </a:ext>
            </a:extLst>
          </p:spPr>
        </p:cxnSp>
        <p:cxnSp>
          <p:nvCxnSpPr>
            <p:cNvPr id="69" name="Straight Connector 43"/>
            <p:cNvCxnSpPr>
              <a:cxnSpLocks noChangeShapeType="1"/>
            </p:cNvCxnSpPr>
            <p:nvPr/>
          </p:nvCxnSpPr>
          <p:spPr bwMode="auto">
            <a:xfrm>
              <a:off x="847725" y="781050"/>
              <a:ext cx="0" cy="752475"/>
            </a:xfrm>
            <a:prstGeom prst="line">
              <a:avLst/>
            </a:prstGeom>
            <a:noFill/>
            <a:ln w="25400">
              <a:solidFill>
                <a:srgbClr val="4A7EBB"/>
              </a:solidFill>
              <a:round/>
              <a:headEnd/>
              <a:tailEnd/>
            </a:ln>
            <a:extLst>
              <a:ext uri="{909E8E84-426E-40DD-AFC4-6F175D3DCCD1}">
                <a14:hiddenFill xmlns:a14="http://schemas.microsoft.com/office/drawing/2010/main">
                  <a:noFill/>
                </a14:hiddenFill>
              </a:ext>
            </a:extLst>
          </p:spPr>
        </p:cxnSp>
        <p:cxnSp>
          <p:nvCxnSpPr>
            <p:cNvPr id="70" name="Straight Connector 45"/>
            <p:cNvCxnSpPr>
              <a:cxnSpLocks noChangeShapeType="1"/>
            </p:cNvCxnSpPr>
            <p:nvPr/>
          </p:nvCxnSpPr>
          <p:spPr bwMode="auto">
            <a:xfrm>
              <a:off x="914400" y="3190875"/>
              <a:ext cx="0" cy="990600"/>
            </a:xfrm>
            <a:prstGeom prst="line">
              <a:avLst/>
            </a:prstGeom>
            <a:noFill/>
            <a:ln w="25400">
              <a:solidFill>
                <a:srgbClr val="4A7EBB"/>
              </a:solidFill>
              <a:round/>
              <a:headEnd/>
              <a:tailEnd/>
            </a:ln>
            <a:extLst>
              <a:ext uri="{909E8E84-426E-40DD-AFC4-6F175D3DCCD1}">
                <a14:hiddenFill xmlns:a14="http://schemas.microsoft.com/office/drawing/2010/main">
                  <a:noFill/>
                </a14:hiddenFill>
              </a:ext>
            </a:extLst>
          </p:spPr>
        </p:cxnSp>
      </p:grpSp>
      <p:sp>
        <p:nvSpPr>
          <p:cNvPr id="2" name="Oval 1">
            <a:extLst>
              <a:ext uri="{FF2B5EF4-FFF2-40B4-BE49-F238E27FC236}">
                <a16:creationId xmlns:a16="http://schemas.microsoft.com/office/drawing/2014/main" id="{5E7AD26B-31B6-4213-B1BD-9D08DEE39C11}"/>
              </a:ext>
            </a:extLst>
          </p:cNvPr>
          <p:cNvSpPr/>
          <p:nvPr/>
        </p:nvSpPr>
        <p:spPr>
          <a:xfrm>
            <a:off x="3138804" y="5299196"/>
            <a:ext cx="5065623" cy="114140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7" name="Straight Arrow Connector 31">
            <a:extLst>
              <a:ext uri="{FF2B5EF4-FFF2-40B4-BE49-F238E27FC236}">
                <a16:creationId xmlns:a16="http://schemas.microsoft.com/office/drawing/2014/main" id="{4DC4AB4F-DF1A-4F4C-BBD8-286853D9B970}"/>
              </a:ext>
            </a:extLst>
          </p:cNvPr>
          <p:cNvCxnSpPr>
            <a:cxnSpLocks noChangeShapeType="1"/>
          </p:cNvCxnSpPr>
          <p:nvPr/>
        </p:nvCxnSpPr>
        <p:spPr bwMode="auto">
          <a:xfrm flipH="1">
            <a:off x="7693056" y="1933419"/>
            <a:ext cx="821770" cy="0"/>
          </a:xfrm>
          <a:prstGeom prst="straightConnector1">
            <a:avLst/>
          </a:prstGeom>
          <a:ln w="9525" cap="flat" cmpd="sng" algn="ctr">
            <a:solidFill>
              <a:schemeClr val="accent1"/>
            </a:solidFill>
            <a:prstDash val="dash"/>
            <a:round/>
            <a:headEnd type="none" w="med" len="med"/>
            <a:tailEnd type="none" w="med" len="med"/>
          </a:ln>
          <a:extLst>
            <a:ext uri="{909E8E84-426E-40DD-AFC4-6F175D3DCCD1}">
              <a14:hiddenFill xmlns:a14="http://schemas.microsoft.com/office/drawing/2010/main">
                <a:noFill/>
              </a14:hiddenFill>
            </a:ext>
          </a:extLst>
        </p:spPr>
        <p:style>
          <a:lnRef idx="0">
            <a:scrgbClr r="0" g="0" b="0"/>
          </a:lnRef>
          <a:fillRef idx="0">
            <a:scrgbClr r="0" g="0" b="0"/>
          </a:fillRef>
          <a:effectRef idx="0">
            <a:scrgbClr r="0" g="0" b="0"/>
          </a:effectRef>
          <a:fontRef idx="minor">
            <a:schemeClr val="tx1"/>
          </a:fontRef>
        </p:style>
      </p:cxnSp>
      <p:cxnSp>
        <p:nvCxnSpPr>
          <p:cNvPr id="41" name="Straight Connector 43">
            <a:extLst>
              <a:ext uri="{FF2B5EF4-FFF2-40B4-BE49-F238E27FC236}">
                <a16:creationId xmlns:a16="http://schemas.microsoft.com/office/drawing/2014/main" id="{23543A85-0D1D-40E6-AAA0-ACAD6E18D663}"/>
              </a:ext>
            </a:extLst>
          </p:cNvPr>
          <p:cNvCxnSpPr>
            <a:cxnSpLocks noChangeShapeType="1"/>
          </p:cNvCxnSpPr>
          <p:nvPr/>
        </p:nvCxnSpPr>
        <p:spPr bwMode="auto">
          <a:xfrm>
            <a:off x="8501131" y="1933419"/>
            <a:ext cx="13695" cy="3886379"/>
          </a:xfrm>
          <a:prstGeom prst="line">
            <a:avLst/>
          </a:prstGeom>
          <a:ln w="9525" cap="flat" cmpd="sng" algn="ctr">
            <a:solidFill>
              <a:schemeClr val="accent1"/>
            </a:solidFill>
            <a:prstDash val="dash"/>
            <a:round/>
            <a:headEnd type="none" w="med" len="med"/>
            <a:tailEnd type="none" w="med" len="med"/>
          </a:ln>
          <a:extLst>
            <a:ext uri="{909E8E84-426E-40DD-AFC4-6F175D3DCCD1}">
              <a14:hiddenFill xmlns:a14="http://schemas.microsoft.com/office/drawing/2010/main">
                <a:noFill/>
              </a14:hiddenFill>
            </a:ext>
          </a:extLst>
        </p:spPr>
        <p:style>
          <a:lnRef idx="0">
            <a:scrgbClr r="0" g="0" b="0"/>
          </a:lnRef>
          <a:fillRef idx="0">
            <a:scrgbClr r="0" g="0" b="0"/>
          </a:fillRef>
          <a:effectRef idx="0">
            <a:scrgbClr r="0" g="0" b="0"/>
          </a:effectRef>
          <a:fontRef idx="minor">
            <a:schemeClr val="tx1"/>
          </a:fontRef>
        </p:style>
      </p:cxnSp>
      <p:cxnSp>
        <p:nvCxnSpPr>
          <p:cNvPr id="43" name="Straight Arrow Connector 31">
            <a:extLst>
              <a:ext uri="{FF2B5EF4-FFF2-40B4-BE49-F238E27FC236}">
                <a16:creationId xmlns:a16="http://schemas.microsoft.com/office/drawing/2014/main" id="{9996C9B2-396D-4E8F-B693-9A2F39507C1D}"/>
              </a:ext>
            </a:extLst>
          </p:cNvPr>
          <p:cNvCxnSpPr>
            <a:cxnSpLocks noChangeShapeType="1"/>
          </p:cNvCxnSpPr>
          <p:nvPr/>
        </p:nvCxnSpPr>
        <p:spPr bwMode="auto">
          <a:xfrm flipH="1">
            <a:off x="7614332" y="3228674"/>
            <a:ext cx="878274" cy="0"/>
          </a:xfrm>
          <a:prstGeom prst="straightConnector1">
            <a:avLst/>
          </a:prstGeom>
          <a:ln w="9525" cap="flat" cmpd="sng" algn="ctr">
            <a:solidFill>
              <a:schemeClr val="accent1"/>
            </a:solidFill>
            <a:prstDash val="dash"/>
            <a:round/>
            <a:headEnd type="none" w="med" len="med"/>
            <a:tailEnd type="none" w="med" len="med"/>
          </a:ln>
          <a:extLst>
            <a:ext uri="{909E8E84-426E-40DD-AFC4-6F175D3DCCD1}">
              <a14:hiddenFill xmlns:a14="http://schemas.microsoft.com/office/drawing/2010/main">
                <a:noFill/>
              </a14:hiddenFill>
            </a:ext>
          </a:extLst>
        </p:spPr>
        <p:style>
          <a:lnRef idx="0">
            <a:scrgbClr r="0" g="0" b="0"/>
          </a:lnRef>
          <a:fillRef idx="0">
            <a:scrgbClr r="0" g="0" b="0"/>
          </a:fillRef>
          <a:effectRef idx="0">
            <a:scrgbClr r="0" g="0" b="0"/>
          </a:effectRef>
          <a:fontRef idx="minor">
            <a:schemeClr val="tx1"/>
          </a:fontRef>
        </p:style>
      </p:cxnSp>
      <p:cxnSp>
        <p:nvCxnSpPr>
          <p:cNvPr id="48" name="Straight Connector 45">
            <a:extLst>
              <a:ext uri="{FF2B5EF4-FFF2-40B4-BE49-F238E27FC236}">
                <a16:creationId xmlns:a16="http://schemas.microsoft.com/office/drawing/2014/main" id="{8B266D3E-1B35-45FE-878F-098C8FA2E99C}"/>
              </a:ext>
            </a:extLst>
          </p:cNvPr>
          <p:cNvCxnSpPr>
            <a:cxnSpLocks noChangeShapeType="1"/>
          </p:cNvCxnSpPr>
          <p:nvPr/>
        </p:nvCxnSpPr>
        <p:spPr bwMode="auto">
          <a:xfrm flipH="1">
            <a:off x="8296712" y="5809083"/>
            <a:ext cx="195895" cy="0"/>
          </a:xfrm>
          <a:prstGeom prst="line">
            <a:avLst/>
          </a:prstGeom>
          <a:ln w="9525" cap="flat" cmpd="sng" algn="ctr">
            <a:solidFill>
              <a:schemeClr val="accent1"/>
            </a:solidFill>
            <a:prstDash val="dash"/>
            <a:round/>
            <a:headEnd type="none" w="med" len="med"/>
            <a:tailEnd type="none" w="med" len="med"/>
          </a:ln>
          <a:extLst>
            <a:ext uri="{909E8E84-426E-40DD-AFC4-6F175D3DCCD1}">
              <a14:hiddenFill xmlns:a14="http://schemas.microsoft.com/office/drawing/2010/main">
                <a:noFill/>
              </a14:hiddenFill>
            </a:ext>
          </a:extLst>
        </p:spPr>
        <p:style>
          <a:lnRef idx="0">
            <a:scrgbClr r="0" g="0" b="0"/>
          </a:lnRef>
          <a:fillRef idx="0">
            <a:scrgbClr r="0" g="0" b="0"/>
          </a:fillRef>
          <a:effectRef idx="0">
            <a:scrgbClr r="0" g="0" b="0"/>
          </a:effectRef>
          <a:fontRef idx="minor">
            <a:schemeClr val="tx1"/>
          </a:fontRef>
        </p:style>
      </p:cxnSp>
    </p:spTree>
    <p:extLst>
      <p:ext uri="{BB962C8B-B14F-4D97-AF65-F5344CB8AC3E}">
        <p14:creationId xmlns:p14="http://schemas.microsoft.com/office/powerpoint/2010/main" val="37805613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solidFill>
                  <a:srgbClr val="FFFFFF"/>
                </a:solidFill>
              </a:rPr>
              <a:t>JIU mandate</a:t>
            </a:r>
            <a:endParaRPr lang="en-US" dirty="0"/>
          </a:p>
        </p:txBody>
      </p:sp>
      <p:sp>
        <p:nvSpPr>
          <p:cNvPr id="4" name="Footer Placeholder 3"/>
          <p:cNvSpPr>
            <a:spLocks noGrp="1"/>
          </p:cNvSpPr>
          <p:nvPr>
            <p:ph type="ftr" sz="quarter" idx="11"/>
          </p:nvPr>
        </p:nvSpPr>
        <p:spPr/>
        <p:txBody>
          <a:bodyPr/>
          <a:lstStyle/>
          <a:p>
            <a:r>
              <a:rPr lang="en-US"/>
              <a:t>www.unjiu.org</a:t>
            </a:r>
            <a:endParaRPr lang="en-US" dirty="0"/>
          </a:p>
        </p:txBody>
      </p:sp>
      <p:sp>
        <p:nvSpPr>
          <p:cNvPr id="5" name="Slide Number Placeholder 4"/>
          <p:cNvSpPr>
            <a:spLocks noGrp="1"/>
          </p:cNvSpPr>
          <p:nvPr>
            <p:ph type="sldNum" sz="quarter" idx="12"/>
          </p:nvPr>
        </p:nvSpPr>
        <p:spPr/>
        <p:txBody>
          <a:bodyPr/>
          <a:lstStyle/>
          <a:p>
            <a:fld id="{4B7089FF-019A-4C6F-9750-2CDB39FA8EB8}" type="slidenum">
              <a:rPr lang="en-US" smtClean="0"/>
              <a:pPr/>
              <a:t>5</a:t>
            </a:fld>
            <a:endParaRPr lang="en-US" dirty="0"/>
          </a:p>
        </p:txBody>
      </p:sp>
      <p:sp>
        <p:nvSpPr>
          <p:cNvPr id="6" name="Title 1"/>
          <p:cNvSpPr txBox="1">
            <a:spLocks/>
          </p:cNvSpPr>
          <p:nvPr/>
        </p:nvSpPr>
        <p:spPr>
          <a:xfrm>
            <a:off x="931024" y="241297"/>
            <a:ext cx="7886700" cy="106466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a:lstStyle>
          <a:p>
            <a:pPr algn="ctr"/>
            <a:r>
              <a:rPr lang="en-US" sz="3200" dirty="0">
                <a:solidFill>
                  <a:schemeClr val="accent5"/>
                </a:solidFill>
              </a:rPr>
              <a:t>Features of the JIU</a:t>
            </a:r>
          </a:p>
        </p:txBody>
      </p:sp>
      <p:grpSp>
        <p:nvGrpSpPr>
          <p:cNvPr id="23" name="Group 9"/>
          <p:cNvGrpSpPr>
            <a:grpSpLocks/>
          </p:cNvGrpSpPr>
          <p:nvPr/>
        </p:nvGrpSpPr>
        <p:grpSpPr bwMode="auto">
          <a:xfrm>
            <a:off x="5060309" y="1616546"/>
            <a:ext cx="3529977" cy="3684117"/>
            <a:chOff x="3243" y="935"/>
            <a:chExt cx="2268" cy="3039"/>
          </a:xfrm>
          <a:solidFill>
            <a:schemeClr val="accent1">
              <a:lumMod val="20000"/>
              <a:lumOff val="80000"/>
            </a:schemeClr>
          </a:solidFill>
        </p:grpSpPr>
        <p:sp>
          <p:nvSpPr>
            <p:cNvPr id="24" name="Film"/>
            <p:cNvSpPr>
              <a:spLocks noEditPoints="1" noChangeArrowheads="1"/>
            </p:cNvSpPr>
            <p:nvPr/>
          </p:nvSpPr>
          <p:spPr bwMode="auto">
            <a:xfrm>
              <a:off x="3243" y="935"/>
              <a:ext cx="2268" cy="303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4962 w 21600"/>
                <a:gd name="T25" fmla="*/ 8131 h 21600"/>
                <a:gd name="T26" fmla="*/ 17076 w 21600"/>
                <a:gd name="T27" fmla="*/ 13426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extrusionOk="0">
                  <a:moveTo>
                    <a:pt x="21600" y="0"/>
                  </a:moveTo>
                  <a:lnTo>
                    <a:pt x="21600" y="21600"/>
                  </a:lnTo>
                  <a:lnTo>
                    <a:pt x="0" y="21600"/>
                  </a:lnTo>
                  <a:lnTo>
                    <a:pt x="0" y="0"/>
                  </a:lnTo>
                  <a:lnTo>
                    <a:pt x="21600" y="0"/>
                  </a:lnTo>
                  <a:close/>
                </a:path>
                <a:path w="21600" h="21600" extrusionOk="0">
                  <a:moveTo>
                    <a:pt x="3014" y="21600"/>
                  </a:moveTo>
                  <a:lnTo>
                    <a:pt x="3014" y="0"/>
                  </a:lnTo>
                  <a:lnTo>
                    <a:pt x="0" y="0"/>
                  </a:lnTo>
                  <a:lnTo>
                    <a:pt x="0" y="21600"/>
                  </a:lnTo>
                  <a:lnTo>
                    <a:pt x="3014" y="21600"/>
                  </a:lnTo>
                  <a:close/>
                </a:path>
                <a:path w="21600" h="21600" extrusionOk="0">
                  <a:moveTo>
                    <a:pt x="21600" y="21600"/>
                  </a:moveTo>
                  <a:lnTo>
                    <a:pt x="21600" y="0"/>
                  </a:lnTo>
                  <a:lnTo>
                    <a:pt x="18586" y="0"/>
                  </a:lnTo>
                  <a:lnTo>
                    <a:pt x="18586" y="21600"/>
                  </a:lnTo>
                  <a:lnTo>
                    <a:pt x="21600" y="21600"/>
                  </a:lnTo>
                  <a:close/>
                </a:path>
                <a:path w="21600" h="21600" extrusionOk="0">
                  <a:moveTo>
                    <a:pt x="6028" y="6574"/>
                  </a:moveTo>
                  <a:lnTo>
                    <a:pt x="15572" y="6574"/>
                  </a:lnTo>
                  <a:lnTo>
                    <a:pt x="16074" y="6574"/>
                  </a:lnTo>
                  <a:lnTo>
                    <a:pt x="16326" y="6457"/>
                  </a:lnTo>
                  <a:lnTo>
                    <a:pt x="16577" y="6339"/>
                  </a:lnTo>
                  <a:lnTo>
                    <a:pt x="16828" y="6222"/>
                  </a:lnTo>
                  <a:lnTo>
                    <a:pt x="17079" y="6222"/>
                  </a:lnTo>
                  <a:lnTo>
                    <a:pt x="17330" y="5987"/>
                  </a:lnTo>
                  <a:lnTo>
                    <a:pt x="17330" y="5870"/>
                  </a:lnTo>
                  <a:lnTo>
                    <a:pt x="17581" y="5635"/>
                  </a:lnTo>
                  <a:lnTo>
                    <a:pt x="17581" y="1526"/>
                  </a:lnTo>
                  <a:lnTo>
                    <a:pt x="17330" y="1291"/>
                  </a:lnTo>
                  <a:lnTo>
                    <a:pt x="17330" y="1174"/>
                  </a:lnTo>
                  <a:lnTo>
                    <a:pt x="17079" y="1057"/>
                  </a:lnTo>
                  <a:lnTo>
                    <a:pt x="16828" y="939"/>
                  </a:lnTo>
                  <a:lnTo>
                    <a:pt x="16577" y="822"/>
                  </a:lnTo>
                  <a:lnTo>
                    <a:pt x="16326" y="704"/>
                  </a:lnTo>
                  <a:lnTo>
                    <a:pt x="16074" y="704"/>
                  </a:lnTo>
                  <a:lnTo>
                    <a:pt x="15572" y="587"/>
                  </a:lnTo>
                  <a:lnTo>
                    <a:pt x="6028" y="587"/>
                  </a:lnTo>
                  <a:lnTo>
                    <a:pt x="5526" y="704"/>
                  </a:lnTo>
                  <a:lnTo>
                    <a:pt x="5274" y="704"/>
                  </a:lnTo>
                  <a:lnTo>
                    <a:pt x="5023" y="822"/>
                  </a:lnTo>
                  <a:lnTo>
                    <a:pt x="4772" y="939"/>
                  </a:lnTo>
                  <a:lnTo>
                    <a:pt x="4521" y="1057"/>
                  </a:lnTo>
                  <a:lnTo>
                    <a:pt x="4270" y="1174"/>
                  </a:lnTo>
                  <a:lnTo>
                    <a:pt x="4270" y="1291"/>
                  </a:lnTo>
                  <a:lnTo>
                    <a:pt x="4019" y="1526"/>
                  </a:lnTo>
                  <a:lnTo>
                    <a:pt x="4019" y="5635"/>
                  </a:lnTo>
                  <a:lnTo>
                    <a:pt x="4270" y="5870"/>
                  </a:lnTo>
                  <a:lnTo>
                    <a:pt x="4270" y="5987"/>
                  </a:lnTo>
                  <a:lnTo>
                    <a:pt x="4521" y="6222"/>
                  </a:lnTo>
                  <a:lnTo>
                    <a:pt x="4772" y="6222"/>
                  </a:lnTo>
                  <a:lnTo>
                    <a:pt x="5023" y="6339"/>
                  </a:lnTo>
                  <a:lnTo>
                    <a:pt x="5274" y="6457"/>
                  </a:lnTo>
                  <a:lnTo>
                    <a:pt x="5526" y="6574"/>
                  </a:lnTo>
                  <a:lnTo>
                    <a:pt x="6028" y="6574"/>
                  </a:lnTo>
                  <a:close/>
                </a:path>
                <a:path w="21600" h="21600" extrusionOk="0">
                  <a:moveTo>
                    <a:pt x="6028" y="13617"/>
                  </a:moveTo>
                  <a:lnTo>
                    <a:pt x="15572" y="13617"/>
                  </a:lnTo>
                  <a:lnTo>
                    <a:pt x="16074" y="13617"/>
                  </a:lnTo>
                  <a:lnTo>
                    <a:pt x="16326" y="13617"/>
                  </a:lnTo>
                  <a:lnTo>
                    <a:pt x="16577" y="13500"/>
                  </a:lnTo>
                  <a:lnTo>
                    <a:pt x="16828" y="13383"/>
                  </a:lnTo>
                  <a:lnTo>
                    <a:pt x="17079" y="13265"/>
                  </a:lnTo>
                  <a:lnTo>
                    <a:pt x="17330" y="13148"/>
                  </a:lnTo>
                  <a:lnTo>
                    <a:pt x="17330" y="12913"/>
                  </a:lnTo>
                  <a:lnTo>
                    <a:pt x="17581" y="12796"/>
                  </a:lnTo>
                  <a:lnTo>
                    <a:pt x="17581" y="8687"/>
                  </a:lnTo>
                  <a:lnTo>
                    <a:pt x="17330" y="8452"/>
                  </a:lnTo>
                  <a:lnTo>
                    <a:pt x="17330" y="8335"/>
                  </a:lnTo>
                  <a:lnTo>
                    <a:pt x="17079" y="8217"/>
                  </a:lnTo>
                  <a:lnTo>
                    <a:pt x="16828" y="7983"/>
                  </a:lnTo>
                  <a:lnTo>
                    <a:pt x="16577" y="7983"/>
                  </a:lnTo>
                  <a:lnTo>
                    <a:pt x="16326" y="7865"/>
                  </a:lnTo>
                  <a:lnTo>
                    <a:pt x="16074" y="7865"/>
                  </a:lnTo>
                  <a:lnTo>
                    <a:pt x="15572" y="7748"/>
                  </a:lnTo>
                  <a:lnTo>
                    <a:pt x="6028" y="7748"/>
                  </a:lnTo>
                  <a:lnTo>
                    <a:pt x="5526" y="7865"/>
                  </a:lnTo>
                  <a:lnTo>
                    <a:pt x="5274" y="7865"/>
                  </a:lnTo>
                  <a:lnTo>
                    <a:pt x="5023" y="7983"/>
                  </a:lnTo>
                  <a:lnTo>
                    <a:pt x="4772" y="7983"/>
                  </a:lnTo>
                  <a:lnTo>
                    <a:pt x="4521" y="8217"/>
                  </a:lnTo>
                  <a:lnTo>
                    <a:pt x="4270" y="8335"/>
                  </a:lnTo>
                  <a:lnTo>
                    <a:pt x="4270" y="8452"/>
                  </a:lnTo>
                  <a:lnTo>
                    <a:pt x="4019" y="8687"/>
                  </a:lnTo>
                  <a:lnTo>
                    <a:pt x="4019" y="12796"/>
                  </a:lnTo>
                  <a:lnTo>
                    <a:pt x="4270" y="12913"/>
                  </a:lnTo>
                  <a:lnTo>
                    <a:pt x="4270" y="13148"/>
                  </a:lnTo>
                  <a:lnTo>
                    <a:pt x="4521" y="13265"/>
                  </a:lnTo>
                  <a:lnTo>
                    <a:pt x="4772" y="13383"/>
                  </a:lnTo>
                  <a:lnTo>
                    <a:pt x="5023" y="13500"/>
                  </a:lnTo>
                  <a:lnTo>
                    <a:pt x="5274" y="13617"/>
                  </a:lnTo>
                  <a:lnTo>
                    <a:pt x="5526" y="13617"/>
                  </a:lnTo>
                  <a:lnTo>
                    <a:pt x="6028" y="13617"/>
                  </a:lnTo>
                  <a:close/>
                </a:path>
                <a:path w="21600" h="21600" extrusionOk="0">
                  <a:moveTo>
                    <a:pt x="6028" y="20778"/>
                  </a:moveTo>
                  <a:lnTo>
                    <a:pt x="15572" y="20778"/>
                  </a:lnTo>
                  <a:lnTo>
                    <a:pt x="16074" y="20778"/>
                  </a:lnTo>
                  <a:lnTo>
                    <a:pt x="16326" y="20661"/>
                  </a:lnTo>
                  <a:lnTo>
                    <a:pt x="16577" y="20661"/>
                  </a:lnTo>
                  <a:lnTo>
                    <a:pt x="16828" y="20543"/>
                  </a:lnTo>
                  <a:lnTo>
                    <a:pt x="17079" y="20426"/>
                  </a:lnTo>
                  <a:lnTo>
                    <a:pt x="17330" y="20309"/>
                  </a:lnTo>
                  <a:lnTo>
                    <a:pt x="17330" y="20074"/>
                  </a:lnTo>
                  <a:lnTo>
                    <a:pt x="17581" y="19957"/>
                  </a:lnTo>
                  <a:lnTo>
                    <a:pt x="17581" y="15730"/>
                  </a:lnTo>
                  <a:lnTo>
                    <a:pt x="17330" y="15613"/>
                  </a:lnTo>
                  <a:lnTo>
                    <a:pt x="17330" y="15378"/>
                  </a:lnTo>
                  <a:lnTo>
                    <a:pt x="17079" y="15378"/>
                  </a:lnTo>
                  <a:lnTo>
                    <a:pt x="16828" y="15143"/>
                  </a:lnTo>
                  <a:lnTo>
                    <a:pt x="16577" y="15026"/>
                  </a:lnTo>
                  <a:lnTo>
                    <a:pt x="16326" y="15026"/>
                  </a:lnTo>
                  <a:lnTo>
                    <a:pt x="16074" y="15026"/>
                  </a:lnTo>
                  <a:lnTo>
                    <a:pt x="15572" y="14909"/>
                  </a:lnTo>
                  <a:lnTo>
                    <a:pt x="6028" y="14909"/>
                  </a:lnTo>
                  <a:lnTo>
                    <a:pt x="5526" y="15026"/>
                  </a:lnTo>
                  <a:lnTo>
                    <a:pt x="5274" y="15026"/>
                  </a:lnTo>
                  <a:lnTo>
                    <a:pt x="5023" y="15026"/>
                  </a:lnTo>
                  <a:lnTo>
                    <a:pt x="4772" y="15143"/>
                  </a:lnTo>
                  <a:lnTo>
                    <a:pt x="4521" y="15378"/>
                  </a:lnTo>
                  <a:lnTo>
                    <a:pt x="4270" y="15378"/>
                  </a:lnTo>
                  <a:lnTo>
                    <a:pt x="4270" y="15613"/>
                  </a:lnTo>
                  <a:lnTo>
                    <a:pt x="4019" y="15730"/>
                  </a:lnTo>
                  <a:lnTo>
                    <a:pt x="4019" y="19957"/>
                  </a:lnTo>
                  <a:lnTo>
                    <a:pt x="4270" y="20074"/>
                  </a:lnTo>
                  <a:lnTo>
                    <a:pt x="4270" y="20309"/>
                  </a:lnTo>
                  <a:lnTo>
                    <a:pt x="4521" y="20426"/>
                  </a:lnTo>
                  <a:lnTo>
                    <a:pt x="4772" y="20543"/>
                  </a:lnTo>
                  <a:lnTo>
                    <a:pt x="5023" y="20661"/>
                  </a:lnTo>
                  <a:lnTo>
                    <a:pt x="5274" y="20661"/>
                  </a:lnTo>
                  <a:lnTo>
                    <a:pt x="5526" y="20778"/>
                  </a:lnTo>
                  <a:lnTo>
                    <a:pt x="6028" y="20778"/>
                  </a:lnTo>
                  <a:close/>
                </a:path>
                <a:path w="21600" h="21600" extrusionOk="0">
                  <a:moveTo>
                    <a:pt x="753" y="1291"/>
                  </a:moveTo>
                  <a:lnTo>
                    <a:pt x="2260" y="1291"/>
                  </a:lnTo>
                  <a:lnTo>
                    <a:pt x="2260" y="235"/>
                  </a:lnTo>
                  <a:lnTo>
                    <a:pt x="753" y="235"/>
                  </a:lnTo>
                  <a:lnTo>
                    <a:pt x="753" y="1291"/>
                  </a:lnTo>
                  <a:close/>
                </a:path>
                <a:path w="21600" h="21600" extrusionOk="0">
                  <a:moveTo>
                    <a:pt x="753" y="2700"/>
                  </a:moveTo>
                  <a:lnTo>
                    <a:pt x="2260" y="2700"/>
                  </a:lnTo>
                  <a:lnTo>
                    <a:pt x="2260" y="1643"/>
                  </a:lnTo>
                  <a:lnTo>
                    <a:pt x="753" y="1643"/>
                  </a:lnTo>
                  <a:lnTo>
                    <a:pt x="753" y="2700"/>
                  </a:lnTo>
                  <a:close/>
                </a:path>
                <a:path w="21600" h="21600" extrusionOk="0">
                  <a:moveTo>
                    <a:pt x="753" y="4109"/>
                  </a:moveTo>
                  <a:lnTo>
                    <a:pt x="2260" y="4109"/>
                  </a:lnTo>
                  <a:lnTo>
                    <a:pt x="2260" y="3052"/>
                  </a:lnTo>
                  <a:lnTo>
                    <a:pt x="753" y="3052"/>
                  </a:lnTo>
                  <a:lnTo>
                    <a:pt x="753" y="4109"/>
                  </a:lnTo>
                  <a:close/>
                </a:path>
                <a:path w="21600" h="21600" extrusionOk="0">
                  <a:moveTo>
                    <a:pt x="753" y="5517"/>
                  </a:moveTo>
                  <a:lnTo>
                    <a:pt x="2260" y="5517"/>
                  </a:lnTo>
                  <a:lnTo>
                    <a:pt x="2260" y="4461"/>
                  </a:lnTo>
                  <a:lnTo>
                    <a:pt x="753" y="4461"/>
                  </a:lnTo>
                  <a:lnTo>
                    <a:pt x="753" y="5517"/>
                  </a:lnTo>
                  <a:close/>
                </a:path>
                <a:path w="21600" h="21600" extrusionOk="0">
                  <a:moveTo>
                    <a:pt x="753" y="6926"/>
                  </a:moveTo>
                  <a:lnTo>
                    <a:pt x="2260" y="6926"/>
                  </a:lnTo>
                  <a:lnTo>
                    <a:pt x="2260" y="5870"/>
                  </a:lnTo>
                  <a:lnTo>
                    <a:pt x="753" y="5870"/>
                  </a:lnTo>
                  <a:lnTo>
                    <a:pt x="753" y="6926"/>
                  </a:lnTo>
                  <a:close/>
                </a:path>
                <a:path w="21600" h="21600" extrusionOk="0">
                  <a:moveTo>
                    <a:pt x="753" y="8335"/>
                  </a:moveTo>
                  <a:lnTo>
                    <a:pt x="2260" y="8335"/>
                  </a:lnTo>
                  <a:lnTo>
                    <a:pt x="2260" y="7278"/>
                  </a:lnTo>
                  <a:lnTo>
                    <a:pt x="753" y="7278"/>
                  </a:lnTo>
                  <a:lnTo>
                    <a:pt x="753" y="8335"/>
                  </a:lnTo>
                  <a:close/>
                </a:path>
                <a:path w="21600" h="21600" extrusionOk="0">
                  <a:moveTo>
                    <a:pt x="753" y="9743"/>
                  </a:moveTo>
                  <a:lnTo>
                    <a:pt x="2260" y="9743"/>
                  </a:lnTo>
                  <a:lnTo>
                    <a:pt x="2260" y="8687"/>
                  </a:lnTo>
                  <a:lnTo>
                    <a:pt x="753" y="8687"/>
                  </a:lnTo>
                  <a:lnTo>
                    <a:pt x="753" y="9743"/>
                  </a:lnTo>
                  <a:close/>
                </a:path>
                <a:path w="21600" h="21600" extrusionOk="0">
                  <a:moveTo>
                    <a:pt x="753" y="11152"/>
                  </a:moveTo>
                  <a:lnTo>
                    <a:pt x="2260" y="11152"/>
                  </a:lnTo>
                  <a:lnTo>
                    <a:pt x="2260" y="10096"/>
                  </a:lnTo>
                  <a:lnTo>
                    <a:pt x="753" y="10096"/>
                  </a:lnTo>
                  <a:lnTo>
                    <a:pt x="753" y="11152"/>
                  </a:lnTo>
                  <a:close/>
                </a:path>
                <a:path w="21600" h="21600" extrusionOk="0">
                  <a:moveTo>
                    <a:pt x="753" y="12561"/>
                  </a:moveTo>
                  <a:lnTo>
                    <a:pt x="2260" y="12561"/>
                  </a:lnTo>
                  <a:lnTo>
                    <a:pt x="2260" y="11504"/>
                  </a:lnTo>
                  <a:lnTo>
                    <a:pt x="753" y="11504"/>
                  </a:lnTo>
                  <a:lnTo>
                    <a:pt x="753" y="12561"/>
                  </a:lnTo>
                  <a:close/>
                </a:path>
                <a:path w="21600" h="21600" extrusionOk="0">
                  <a:moveTo>
                    <a:pt x="753" y="13970"/>
                  </a:moveTo>
                  <a:lnTo>
                    <a:pt x="2260" y="13970"/>
                  </a:lnTo>
                  <a:lnTo>
                    <a:pt x="2260" y="12913"/>
                  </a:lnTo>
                  <a:lnTo>
                    <a:pt x="753" y="12913"/>
                  </a:lnTo>
                  <a:lnTo>
                    <a:pt x="753" y="13970"/>
                  </a:lnTo>
                  <a:close/>
                </a:path>
                <a:path w="21600" h="21600" extrusionOk="0">
                  <a:moveTo>
                    <a:pt x="753" y="15378"/>
                  </a:moveTo>
                  <a:lnTo>
                    <a:pt x="2260" y="15378"/>
                  </a:lnTo>
                  <a:lnTo>
                    <a:pt x="2260" y="14322"/>
                  </a:lnTo>
                  <a:lnTo>
                    <a:pt x="753" y="14322"/>
                  </a:lnTo>
                  <a:lnTo>
                    <a:pt x="753" y="15378"/>
                  </a:lnTo>
                  <a:close/>
                </a:path>
                <a:path w="21600" h="21600" extrusionOk="0">
                  <a:moveTo>
                    <a:pt x="753" y="16787"/>
                  </a:moveTo>
                  <a:lnTo>
                    <a:pt x="2260" y="16787"/>
                  </a:lnTo>
                  <a:lnTo>
                    <a:pt x="2260" y="15730"/>
                  </a:lnTo>
                  <a:lnTo>
                    <a:pt x="753" y="15730"/>
                  </a:lnTo>
                  <a:lnTo>
                    <a:pt x="753" y="16787"/>
                  </a:lnTo>
                  <a:close/>
                </a:path>
                <a:path w="21600" h="21600" extrusionOk="0">
                  <a:moveTo>
                    <a:pt x="753" y="18196"/>
                  </a:moveTo>
                  <a:lnTo>
                    <a:pt x="2260" y="18196"/>
                  </a:lnTo>
                  <a:lnTo>
                    <a:pt x="2260" y="17139"/>
                  </a:lnTo>
                  <a:lnTo>
                    <a:pt x="753" y="17139"/>
                  </a:lnTo>
                  <a:lnTo>
                    <a:pt x="753" y="18196"/>
                  </a:lnTo>
                  <a:close/>
                </a:path>
                <a:path w="21600" h="21600" extrusionOk="0">
                  <a:moveTo>
                    <a:pt x="753" y="19604"/>
                  </a:moveTo>
                  <a:lnTo>
                    <a:pt x="2260" y="19604"/>
                  </a:lnTo>
                  <a:lnTo>
                    <a:pt x="2260" y="18548"/>
                  </a:lnTo>
                  <a:lnTo>
                    <a:pt x="753" y="18548"/>
                  </a:lnTo>
                  <a:lnTo>
                    <a:pt x="753" y="19604"/>
                  </a:lnTo>
                  <a:close/>
                </a:path>
                <a:path w="21600" h="21600" extrusionOk="0">
                  <a:moveTo>
                    <a:pt x="753" y="21013"/>
                  </a:moveTo>
                  <a:lnTo>
                    <a:pt x="2260" y="21013"/>
                  </a:lnTo>
                  <a:lnTo>
                    <a:pt x="2260" y="19957"/>
                  </a:lnTo>
                  <a:lnTo>
                    <a:pt x="753" y="19957"/>
                  </a:lnTo>
                  <a:lnTo>
                    <a:pt x="753" y="21013"/>
                  </a:lnTo>
                  <a:close/>
                </a:path>
                <a:path w="21600" h="21600" extrusionOk="0">
                  <a:moveTo>
                    <a:pt x="19340" y="1409"/>
                  </a:moveTo>
                  <a:lnTo>
                    <a:pt x="20595" y="1409"/>
                  </a:lnTo>
                  <a:lnTo>
                    <a:pt x="20595" y="352"/>
                  </a:lnTo>
                  <a:lnTo>
                    <a:pt x="19340" y="352"/>
                  </a:lnTo>
                  <a:lnTo>
                    <a:pt x="19340" y="1409"/>
                  </a:lnTo>
                  <a:close/>
                </a:path>
                <a:path w="21600" h="21600" extrusionOk="0">
                  <a:moveTo>
                    <a:pt x="19340" y="2700"/>
                  </a:moveTo>
                  <a:lnTo>
                    <a:pt x="20595" y="2700"/>
                  </a:lnTo>
                  <a:lnTo>
                    <a:pt x="20595" y="1643"/>
                  </a:lnTo>
                  <a:lnTo>
                    <a:pt x="19340" y="1643"/>
                  </a:lnTo>
                  <a:lnTo>
                    <a:pt x="19340" y="2700"/>
                  </a:lnTo>
                  <a:close/>
                </a:path>
                <a:path w="21600" h="21600" extrusionOk="0">
                  <a:moveTo>
                    <a:pt x="19340" y="4109"/>
                  </a:moveTo>
                  <a:lnTo>
                    <a:pt x="20595" y="4109"/>
                  </a:lnTo>
                  <a:lnTo>
                    <a:pt x="20595" y="3052"/>
                  </a:lnTo>
                  <a:lnTo>
                    <a:pt x="19340" y="3052"/>
                  </a:lnTo>
                  <a:lnTo>
                    <a:pt x="19340" y="4109"/>
                  </a:lnTo>
                  <a:close/>
                </a:path>
                <a:path w="21600" h="21600" extrusionOk="0">
                  <a:moveTo>
                    <a:pt x="19340" y="5517"/>
                  </a:moveTo>
                  <a:lnTo>
                    <a:pt x="20595" y="5517"/>
                  </a:lnTo>
                  <a:lnTo>
                    <a:pt x="20595" y="4461"/>
                  </a:lnTo>
                  <a:lnTo>
                    <a:pt x="19340" y="4461"/>
                  </a:lnTo>
                  <a:lnTo>
                    <a:pt x="19340" y="5517"/>
                  </a:lnTo>
                  <a:close/>
                </a:path>
                <a:path w="21600" h="21600" extrusionOk="0">
                  <a:moveTo>
                    <a:pt x="19340" y="6926"/>
                  </a:moveTo>
                  <a:lnTo>
                    <a:pt x="20595" y="6926"/>
                  </a:lnTo>
                  <a:lnTo>
                    <a:pt x="20595" y="5870"/>
                  </a:lnTo>
                  <a:lnTo>
                    <a:pt x="19340" y="5870"/>
                  </a:lnTo>
                  <a:lnTo>
                    <a:pt x="19340" y="6926"/>
                  </a:lnTo>
                  <a:close/>
                </a:path>
                <a:path w="21600" h="21600" extrusionOk="0">
                  <a:moveTo>
                    <a:pt x="19340" y="8335"/>
                  </a:moveTo>
                  <a:lnTo>
                    <a:pt x="20595" y="8335"/>
                  </a:lnTo>
                  <a:lnTo>
                    <a:pt x="20595" y="7278"/>
                  </a:lnTo>
                  <a:lnTo>
                    <a:pt x="19340" y="7278"/>
                  </a:lnTo>
                  <a:lnTo>
                    <a:pt x="19340" y="8335"/>
                  </a:lnTo>
                  <a:close/>
                </a:path>
                <a:path w="21600" h="21600" extrusionOk="0">
                  <a:moveTo>
                    <a:pt x="19340" y="9743"/>
                  </a:moveTo>
                  <a:lnTo>
                    <a:pt x="20595" y="9743"/>
                  </a:lnTo>
                  <a:lnTo>
                    <a:pt x="20595" y="8687"/>
                  </a:lnTo>
                  <a:lnTo>
                    <a:pt x="19340" y="8687"/>
                  </a:lnTo>
                  <a:lnTo>
                    <a:pt x="19340" y="9743"/>
                  </a:lnTo>
                  <a:close/>
                </a:path>
                <a:path w="21600" h="21600" extrusionOk="0">
                  <a:moveTo>
                    <a:pt x="19340" y="11152"/>
                  </a:moveTo>
                  <a:lnTo>
                    <a:pt x="20595" y="11152"/>
                  </a:lnTo>
                  <a:lnTo>
                    <a:pt x="20595" y="10096"/>
                  </a:lnTo>
                  <a:lnTo>
                    <a:pt x="19340" y="10096"/>
                  </a:lnTo>
                  <a:lnTo>
                    <a:pt x="19340" y="11152"/>
                  </a:lnTo>
                  <a:close/>
                </a:path>
                <a:path w="21600" h="21600" extrusionOk="0">
                  <a:moveTo>
                    <a:pt x="19340" y="12561"/>
                  </a:moveTo>
                  <a:lnTo>
                    <a:pt x="20595" y="12561"/>
                  </a:lnTo>
                  <a:lnTo>
                    <a:pt x="20595" y="11504"/>
                  </a:lnTo>
                  <a:lnTo>
                    <a:pt x="19340" y="11504"/>
                  </a:lnTo>
                  <a:lnTo>
                    <a:pt x="19340" y="12561"/>
                  </a:lnTo>
                  <a:close/>
                </a:path>
                <a:path w="21600" h="21600" extrusionOk="0">
                  <a:moveTo>
                    <a:pt x="19340" y="13970"/>
                  </a:moveTo>
                  <a:lnTo>
                    <a:pt x="20595" y="13970"/>
                  </a:lnTo>
                  <a:lnTo>
                    <a:pt x="20595" y="12913"/>
                  </a:lnTo>
                  <a:lnTo>
                    <a:pt x="19340" y="12913"/>
                  </a:lnTo>
                  <a:lnTo>
                    <a:pt x="19340" y="13970"/>
                  </a:lnTo>
                  <a:close/>
                </a:path>
                <a:path w="21600" h="21600" extrusionOk="0">
                  <a:moveTo>
                    <a:pt x="19340" y="15378"/>
                  </a:moveTo>
                  <a:lnTo>
                    <a:pt x="20595" y="15378"/>
                  </a:lnTo>
                  <a:lnTo>
                    <a:pt x="20595" y="14322"/>
                  </a:lnTo>
                  <a:lnTo>
                    <a:pt x="19340" y="14322"/>
                  </a:lnTo>
                  <a:lnTo>
                    <a:pt x="19340" y="15378"/>
                  </a:lnTo>
                  <a:close/>
                </a:path>
                <a:path w="21600" h="21600" extrusionOk="0">
                  <a:moveTo>
                    <a:pt x="19340" y="16787"/>
                  </a:moveTo>
                  <a:lnTo>
                    <a:pt x="20595" y="16787"/>
                  </a:lnTo>
                  <a:lnTo>
                    <a:pt x="20595" y="15730"/>
                  </a:lnTo>
                  <a:lnTo>
                    <a:pt x="19340" y="15730"/>
                  </a:lnTo>
                  <a:lnTo>
                    <a:pt x="19340" y="16787"/>
                  </a:lnTo>
                  <a:close/>
                </a:path>
                <a:path w="21600" h="21600" extrusionOk="0">
                  <a:moveTo>
                    <a:pt x="19340" y="18196"/>
                  </a:moveTo>
                  <a:lnTo>
                    <a:pt x="20595" y="18196"/>
                  </a:lnTo>
                  <a:lnTo>
                    <a:pt x="20595" y="17139"/>
                  </a:lnTo>
                  <a:lnTo>
                    <a:pt x="19340" y="17139"/>
                  </a:lnTo>
                  <a:lnTo>
                    <a:pt x="19340" y="18196"/>
                  </a:lnTo>
                  <a:close/>
                </a:path>
                <a:path w="21600" h="21600" extrusionOk="0">
                  <a:moveTo>
                    <a:pt x="19340" y="19604"/>
                  </a:moveTo>
                  <a:lnTo>
                    <a:pt x="20595" y="19604"/>
                  </a:lnTo>
                  <a:lnTo>
                    <a:pt x="20595" y="18548"/>
                  </a:lnTo>
                  <a:lnTo>
                    <a:pt x="19340" y="18548"/>
                  </a:lnTo>
                  <a:lnTo>
                    <a:pt x="19340" y="19604"/>
                  </a:lnTo>
                  <a:close/>
                </a:path>
                <a:path w="21600" h="21600" extrusionOk="0">
                  <a:moveTo>
                    <a:pt x="19340" y="21013"/>
                  </a:moveTo>
                  <a:lnTo>
                    <a:pt x="20595" y="21013"/>
                  </a:lnTo>
                  <a:lnTo>
                    <a:pt x="20595" y="19957"/>
                  </a:lnTo>
                  <a:lnTo>
                    <a:pt x="19340" y="19957"/>
                  </a:lnTo>
                  <a:lnTo>
                    <a:pt x="19340" y="21013"/>
                  </a:lnTo>
                  <a:close/>
                </a:path>
              </a:pathLst>
            </a:custGeom>
            <a:grpFill/>
            <a:ln w="9525">
              <a:solidFill>
                <a:srgbClr val="000000"/>
              </a:solidFill>
              <a:miter lim="800000"/>
              <a:headEnd/>
              <a:tailEnd/>
            </a:ln>
          </p:spPr>
          <p:txBody>
            <a:bodyPr/>
            <a:lstStyle/>
            <a:p>
              <a:pPr marL="0" marR="0" lvl="0" indent="0" algn="ctr" defTabSz="914400" eaLnBrk="1" fontAlgn="base" latinLnBrk="0" hangingPunct="1">
                <a:lnSpc>
                  <a:spcPct val="100000"/>
                </a:lnSpc>
                <a:spcBef>
                  <a:spcPct val="50000"/>
                </a:spcBef>
                <a:spcAft>
                  <a:spcPct val="0"/>
                </a:spcAft>
                <a:buClrTx/>
                <a:buSzTx/>
                <a:buFontTx/>
                <a:buNone/>
                <a:tabLst/>
                <a:defRPr/>
              </a:pPr>
              <a:endParaRPr kumimoji="0" lang="en-GB" sz="1400" b="1" i="0" u="none" strike="noStrike" kern="0" cap="none" spc="0" normalizeH="0" baseline="0" noProof="0">
                <a:ln>
                  <a:noFill/>
                </a:ln>
                <a:solidFill>
                  <a:srgbClr val="003366"/>
                </a:solidFill>
                <a:effectLst/>
                <a:uLnTx/>
                <a:uFillTx/>
                <a:latin typeface="Arial" charset="0"/>
                <a:ea typeface="ＭＳ Ｐゴシック" pitchFamily="34" charset="-128"/>
              </a:endParaRPr>
            </a:p>
          </p:txBody>
        </p:sp>
        <p:sp>
          <p:nvSpPr>
            <p:cNvPr id="25" name="Text Box 6"/>
            <p:cNvSpPr txBox="1">
              <a:spLocks noChangeArrowheads="1"/>
            </p:cNvSpPr>
            <p:nvPr/>
          </p:nvSpPr>
          <p:spPr bwMode="auto">
            <a:xfrm>
              <a:off x="3742" y="1344"/>
              <a:ext cx="1315" cy="2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b="1">
                  <a:solidFill>
                    <a:schemeClr val="tx1"/>
                  </a:solidFill>
                  <a:latin typeface="Arial" charset="0"/>
                  <a:ea typeface="ＭＳ Ｐゴシック" pitchFamily="34" charset="-128"/>
                </a:defRPr>
              </a:lvl1pPr>
              <a:lvl2pPr marL="742950" indent="-285750" eaLnBrk="0" hangingPunct="0">
                <a:defRPr sz="1400" b="1">
                  <a:solidFill>
                    <a:schemeClr val="tx1"/>
                  </a:solidFill>
                  <a:latin typeface="Arial" charset="0"/>
                  <a:ea typeface="ＭＳ Ｐゴシック" pitchFamily="34" charset="-128"/>
                </a:defRPr>
              </a:lvl2pPr>
              <a:lvl3pPr marL="1143000" indent="-228600" eaLnBrk="0" hangingPunct="0">
                <a:defRPr sz="1400" b="1">
                  <a:solidFill>
                    <a:schemeClr val="tx1"/>
                  </a:solidFill>
                  <a:latin typeface="Arial" charset="0"/>
                  <a:ea typeface="ＭＳ Ｐゴシック" pitchFamily="34" charset="-128"/>
                </a:defRPr>
              </a:lvl3pPr>
              <a:lvl4pPr marL="1600200" indent="-228600" eaLnBrk="0" hangingPunct="0">
                <a:defRPr sz="1400" b="1">
                  <a:solidFill>
                    <a:schemeClr val="tx1"/>
                  </a:solidFill>
                  <a:latin typeface="Arial" charset="0"/>
                  <a:ea typeface="ＭＳ Ｐゴシック" pitchFamily="34" charset="-128"/>
                </a:defRPr>
              </a:lvl4pPr>
              <a:lvl5pPr marL="2057400" indent="-228600" eaLnBrk="0" hangingPunct="0">
                <a:defRPr sz="1400" b="1">
                  <a:solidFill>
                    <a:schemeClr val="tx1"/>
                  </a:solidFill>
                  <a:latin typeface="Arial" charset="0"/>
                  <a:ea typeface="ＭＳ Ｐゴシック" pitchFamily="34" charset="-128"/>
                </a:defRPr>
              </a:lvl5pPr>
              <a:lvl6pPr marL="2514600" indent="-228600" algn="ctr" eaLnBrk="0" fontAlgn="base" hangingPunct="0">
                <a:spcBef>
                  <a:spcPct val="50000"/>
                </a:spcBef>
                <a:spcAft>
                  <a:spcPct val="0"/>
                </a:spcAft>
                <a:defRPr sz="1400" b="1">
                  <a:solidFill>
                    <a:schemeClr val="tx1"/>
                  </a:solidFill>
                  <a:latin typeface="Arial" charset="0"/>
                  <a:ea typeface="ＭＳ Ｐゴシック" pitchFamily="34" charset="-128"/>
                </a:defRPr>
              </a:lvl6pPr>
              <a:lvl7pPr marL="2971800" indent="-228600" algn="ctr" eaLnBrk="0" fontAlgn="base" hangingPunct="0">
                <a:spcBef>
                  <a:spcPct val="50000"/>
                </a:spcBef>
                <a:spcAft>
                  <a:spcPct val="0"/>
                </a:spcAft>
                <a:defRPr sz="1400" b="1">
                  <a:solidFill>
                    <a:schemeClr val="tx1"/>
                  </a:solidFill>
                  <a:latin typeface="Arial" charset="0"/>
                  <a:ea typeface="ＭＳ Ｐゴシック" pitchFamily="34" charset="-128"/>
                </a:defRPr>
              </a:lvl7pPr>
              <a:lvl8pPr marL="3429000" indent="-228600" algn="ctr" eaLnBrk="0" fontAlgn="base" hangingPunct="0">
                <a:spcBef>
                  <a:spcPct val="50000"/>
                </a:spcBef>
                <a:spcAft>
                  <a:spcPct val="0"/>
                </a:spcAft>
                <a:defRPr sz="1400" b="1">
                  <a:solidFill>
                    <a:schemeClr val="tx1"/>
                  </a:solidFill>
                  <a:latin typeface="Arial" charset="0"/>
                  <a:ea typeface="ＭＳ Ｐゴシック" pitchFamily="34" charset="-128"/>
                </a:defRPr>
              </a:lvl8pPr>
              <a:lvl9pPr marL="3886200" indent="-228600" algn="ctr" eaLnBrk="0" fontAlgn="base" hangingPunct="0">
                <a:spcBef>
                  <a:spcPct val="50000"/>
                </a:spcBef>
                <a:spcAft>
                  <a:spcPct val="0"/>
                </a:spcAft>
                <a:defRPr sz="1400" b="1">
                  <a:solidFill>
                    <a:schemeClr val="tx1"/>
                  </a:solidFill>
                  <a:latin typeface="Arial" charset="0"/>
                  <a:ea typeface="ＭＳ Ｐゴシック" pitchFamily="34" charset="-128"/>
                </a:defRPr>
              </a:lvl9pPr>
            </a:lstStyle>
            <a:p>
              <a:pPr marL="0" marR="0" lvl="0" indent="0" algn="ctr" defTabSz="914400" eaLnBrk="1" fontAlgn="base" latinLnBrk="0" hangingPunct="1">
                <a:lnSpc>
                  <a:spcPct val="100000"/>
                </a:lnSpc>
                <a:spcBef>
                  <a:spcPct val="50000"/>
                </a:spcBef>
                <a:spcAft>
                  <a:spcPct val="0"/>
                </a:spcAft>
                <a:buClrTx/>
                <a:buSzTx/>
                <a:buFontTx/>
                <a:buNone/>
                <a:tabLst/>
                <a:defRPr/>
              </a:pPr>
              <a:r>
                <a:rPr kumimoji="0" lang="en-US" altLang="en-US" sz="1800" b="1" i="0" u="none" strike="noStrike" kern="0" cap="none" spc="0" normalizeH="0" baseline="0" noProof="0" dirty="0">
                  <a:ln>
                    <a:noFill/>
                  </a:ln>
                  <a:solidFill>
                    <a:srgbClr val="003366"/>
                  </a:solidFill>
                  <a:effectLst/>
                  <a:uLnTx/>
                  <a:uFillTx/>
                  <a:latin typeface="Arial" charset="0"/>
                  <a:ea typeface="ＭＳ Ｐゴシック" pitchFamily="34" charset="-128"/>
                </a:rPr>
                <a:t> Inspections</a:t>
              </a:r>
            </a:p>
          </p:txBody>
        </p:sp>
        <p:sp>
          <p:nvSpPr>
            <p:cNvPr id="26" name="Text Box 7"/>
            <p:cNvSpPr txBox="1">
              <a:spLocks noChangeArrowheads="1"/>
            </p:cNvSpPr>
            <p:nvPr/>
          </p:nvSpPr>
          <p:spPr bwMode="auto">
            <a:xfrm>
              <a:off x="3742" y="2296"/>
              <a:ext cx="1315" cy="2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b="1">
                  <a:solidFill>
                    <a:schemeClr val="tx1"/>
                  </a:solidFill>
                  <a:latin typeface="Arial" charset="0"/>
                  <a:ea typeface="ＭＳ Ｐゴシック" pitchFamily="34" charset="-128"/>
                </a:defRPr>
              </a:lvl1pPr>
              <a:lvl2pPr marL="742950" indent="-285750" eaLnBrk="0" hangingPunct="0">
                <a:defRPr sz="1400" b="1">
                  <a:solidFill>
                    <a:schemeClr val="tx1"/>
                  </a:solidFill>
                  <a:latin typeface="Arial" charset="0"/>
                  <a:ea typeface="ＭＳ Ｐゴシック" pitchFamily="34" charset="-128"/>
                </a:defRPr>
              </a:lvl2pPr>
              <a:lvl3pPr marL="1143000" indent="-228600" eaLnBrk="0" hangingPunct="0">
                <a:defRPr sz="1400" b="1">
                  <a:solidFill>
                    <a:schemeClr val="tx1"/>
                  </a:solidFill>
                  <a:latin typeface="Arial" charset="0"/>
                  <a:ea typeface="ＭＳ Ｐゴシック" pitchFamily="34" charset="-128"/>
                </a:defRPr>
              </a:lvl3pPr>
              <a:lvl4pPr marL="1600200" indent="-228600" eaLnBrk="0" hangingPunct="0">
                <a:defRPr sz="1400" b="1">
                  <a:solidFill>
                    <a:schemeClr val="tx1"/>
                  </a:solidFill>
                  <a:latin typeface="Arial" charset="0"/>
                  <a:ea typeface="ＭＳ Ｐゴシック" pitchFamily="34" charset="-128"/>
                </a:defRPr>
              </a:lvl4pPr>
              <a:lvl5pPr marL="2057400" indent="-228600" eaLnBrk="0" hangingPunct="0">
                <a:defRPr sz="1400" b="1">
                  <a:solidFill>
                    <a:schemeClr val="tx1"/>
                  </a:solidFill>
                  <a:latin typeface="Arial" charset="0"/>
                  <a:ea typeface="ＭＳ Ｐゴシック" pitchFamily="34" charset="-128"/>
                </a:defRPr>
              </a:lvl5pPr>
              <a:lvl6pPr marL="2514600" indent="-228600" algn="ctr" eaLnBrk="0" fontAlgn="base" hangingPunct="0">
                <a:spcBef>
                  <a:spcPct val="50000"/>
                </a:spcBef>
                <a:spcAft>
                  <a:spcPct val="0"/>
                </a:spcAft>
                <a:defRPr sz="1400" b="1">
                  <a:solidFill>
                    <a:schemeClr val="tx1"/>
                  </a:solidFill>
                  <a:latin typeface="Arial" charset="0"/>
                  <a:ea typeface="ＭＳ Ｐゴシック" pitchFamily="34" charset="-128"/>
                </a:defRPr>
              </a:lvl6pPr>
              <a:lvl7pPr marL="2971800" indent="-228600" algn="ctr" eaLnBrk="0" fontAlgn="base" hangingPunct="0">
                <a:spcBef>
                  <a:spcPct val="50000"/>
                </a:spcBef>
                <a:spcAft>
                  <a:spcPct val="0"/>
                </a:spcAft>
                <a:defRPr sz="1400" b="1">
                  <a:solidFill>
                    <a:schemeClr val="tx1"/>
                  </a:solidFill>
                  <a:latin typeface="Arial" charset="0"/>
                  <a:ea typeface="ＭＳ Ｐゴシック" pitchFamily="34" charset="-128"/>
                </a:defRPr>
              </a:lvl7pPr>
              <a:lvl8pPr marL="3429000" indent="-228600" algn="ctr" eaLnBrk="0" fontAlgn="base" hangingPunct="0">
                <a:spcBef>
                  <a:spcPct val="50000"/>
                </a:spcBef>
                <a:spcAft>
                  <a:spcPct val="0"/>
                </a:spcAft>
                <a:defRPr sz="1400" b="1">
                  <a:solidFill>
                    <a:schemeClr val="tx1"/>
                  </a:solidFill>
                  <a:latin typeface="Arial" charset="0"/>
                  <a:ea typeface="ＭＳ Ｐゴシック" pitchFamily="34" charset="-128"/>
                </a:defRPr>
              </a:lvl8pPr>
              <a:lvl9pPr marL="3886200" indent="-228600" algn="ctr" eaLnBrk="0" fontAlgn="base" hangingPunct="0">
                <a:spcBef>
                  <a:spcPct val="50000"/>
                </a:spcBef>
                <a:spcAft>
                  <a:spcPct val="0"/>
                </a:spcAft>
                <a:defRPr sz="1400" b="1">
                  <a:solidFill>
                    <a:schemeClr val="tx1"/>
                  </a:solidFill>
                  <a:latin typeface="Arial" charset="0"/>
                  <a:ea typeface="ＭＳ Ｐゴシック" pitchFamily="34" charset="-128"/>
                </a:defRPr>
              </a:lvl9pPr>
            </a:lstStyle>
            <a:p>
              <a:pPr marL="0" marR="0" lvl="0" indent="0" algn="ctr" defTabSz="914400" eaLnBrk="1" fontAlgn="base" latinLnBrk="0" hangingPunct="1">
                <a:lnSpc>
                  <a:spcPct val="100000"/>
                </a:lnSpc>
                <a:spcBef>
                  <a:spcPct val="50000"/>
                </a:spcBef>
                <a:spcAft>
                  <a:spcPct val="0"/>
                </a:spcAft>
                <a:buClrTx/>
                <a:buSzTx/>
                <a:buFontTx/>
                <a:buNone/>
                <a:tabLst/>
                <a:defRPr/>
              </a:pPr>
              <a:r>
                <a:rPr kumimoji="0" lang="fr-CH" altLang="en-US" sz="1800" b="1" i="0" u="none" strike="noStrike" kern="0" cap="none" spc="0" normalizeH="0" baseline="0" noProof="0" dirty="0">
                  <a:ln>
                    <a:noFill/>
                  </a:ln>
                  <a:solidFill>
                    <a:srgbClr val="003366"/>
                  </a:solidFill>
                  <a:effectLst/>
                  <a:uLnTx/>
                  <a:uFillTx/>
                  <a:latin typeface="Arial" charset="0"/>
                  <a:ea typeface="ＭＳ Ｐゴシック" pitchFamily="34" charset="-128"/>
                </a:rPr>
                <a:t>Evaluations</a:t>
              </a:r>
              <a:endParaRPr kumimoji="0" lang="en-US" altLang="en-US" sz="1800" b="1" i="0" u="none" strike="noStrike" kern="0" cap="none" spc="0" normalizeH="0" baseline="0" noProof="0" dirty="0">
                <a:ln>
                  <a:noFill/>
                </a:ln>
                <a:solidFill>
                  <a:srgbClr val="003366"/>
                </a:solidFill>
                <a:effectLst/>
                <a:uLnTx/>
                <a:uFillTx/>
                <a:latin typeface="Arial" charset="0"/>
                <a:ea typeface="ＭＳ Ｐゴシック" pitchFamily="34" charset="-128"/>
              </a:endParaRPr>
            </a:p>
          </p:txBody>
        </p:sp>
      </p:grpSp>
      <p:sp>
        <p:nvSpPr>
          <p:cNvPr id="27" name="Text Box 8"/>
          <p:cNvSpPr txBox="1">
            <a:spLocks noChangeArrowheads="1"/>
          </p:cNvSpPr>
          <p:nvPr/>
        </p:nvSpPr>
        <p:spPr bwMode="auto">
          <a:xfrm>
            <a:off x="5976490" y="4481322"/>
            <a:ext cx="208756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b="1">
                <a:solidFill>
                  <a:schemeClr val="tx1"/>
                </a:solidFill>
                <a:latin typeface="Arial" charset="0"/>
                <a:ea typeface="ＭＳ Ｐゴシック" pitchFamily="34" charset="-128"/>
              </a:defRPr>
            </a:lvl1pPr>
            <a:lvl2pPr marL="742950" indent="-285750" eaLnBrk="0" hangingPunct="0">
              <a:defRPr sz="1400" b="1">
                <a:solidFill>
                  <a:schemeClr val="tx1"/>
                </a:solidFill>
                <a:latin typeface="Arial" charset="0"/>
                <a:ea typeface="ＭＳ Ｐゴシック" pitchFamily="34" charset="-128"/>
              </a:defRPr>
            </a:lvl2pPr>
            <a:lvl3pPr marL="1143000" indent="-228600" eaLnBrk="0" hangingPunct="0">
              <a:defRPr sz="1400" b="1">
                <a:solidFill>
                  <a:schemeClr val="tx1"/>
                </a:solidFill>
                <a:latin typeface="Arial" charset="0"/>
                <a:ea typeface="ＭＳ Ｐゴシック" pitchFamily="34" charset="-128"/>
              </a:defRPr>
            </a:lvl3pPr>
            <a:lvl4pPr marL="1600200" indent="-228600" eaLnBrk="0" hangingPunct="0">
              <a:defRPr sz="1400" b="1">
                <a:solidFill>
                  <a:schemeClr val="tx1"/>
                </a:solidFill>
                <a:latin typeface="Arial" charset="0"/>
                <a:ea typeface="ＭＳ Ｐゴシック" pitchFamily="34" charset="-128"/>
              </a:defRPr>
            </a:lvl4pPr>
            <a:lvl5pPr marL="2057400" indent="-228600" eaLnBrk="0" hangingPunct="0">
              <a:defRPr sz="1400" b="1">
                <a:solidFill>
                  <a:schemeClr val="tx1"/>
                </a:solidFill>
                <a:latin typeface="Arial" charset="0"/>
                <a:ea typeface="ＭＳ Ｐゴシック" pitchFamily="34" charset="-128"/>
              </a:defRPr>
            </a:lvl5pPr>
            <a:lvl6pPr marL="2514600" indent="-228600" algn="ctr" eaLnBrk="0" fontAlgn="base" hangingPunct="0">
              <a:spcBef>
                <a:spcPct val="50000"/>
              </a:spcBef>
              <a:spcAft>
                <a:spcPct val="0"/>
              </a:spcAft>
              <a:defRPr sz="1400" b="1">
                <a:solidFill>
                  <a:schemeClr val="tx1"/>
                </a:solidFill>
                <a:latin typeface="Arial" charset="0"/>
                <a:ea typeface="ＭＳ Ｐゴシック" pitchFamily="34" charset="-128"/>
              </a:defRPr>
            </a:lvl6pPr>
            <a:lvl7pPr marL="2971800" indent="-228600" algn="ctr" eaLnBrk="0" fontAlgn="base" hangingPunct="0">
              <a:spcBef>
                <a:spcPct val="50000"/>
              </a:spcBef>
              <a:spcAft>
                <a:spcPct val="0"/>
              </a:spcAft>
              <a:defRPr sz="1400" b="1">
                <a:solidFill>
                  <a:schemeClr val="tx1"/>
                </a:solidFill>
                <a:latin typeface="Arial" charset="0"/>
                <a:ea typeface="ＭＳ Ｐゴシック" pitchFamily="34" charset="-128"/>
              </a:defRPr>
            </a:lvl7pPr>
            <a:lvl8pPr marL="3429000" indent="-228600" algn="ctr" eaLnBrk="0" fontAlgn="base" hangingPunct="0">
              <a:spcBef>
                <a:spcPct val="50000"/>
              </a:spcBef>
              <a:spcAft>
                <a:spcPct val="0"/>
              </a:spcAft>
              <a:defRPr sz="1400" b="1">
                <a:solidFill>
                  <a:schemeClr val="tx1"/>
                </a:solidFill>
                <a:latin typeface="Arial" charset="0"/>
                <a:ea typeface="ＭＳ Ｐゴシック" pitchFamily="34" charset="-128"/>
              </a:defRPr>
            </a:lvl8pPr>
            <a:lvl9pPr marL="3886200" indent="-228600" algn="ctr" eaLnBrk="0" fontAlgn="base" hangingPunct="0">
              <a:spcBef>
                <a:spcPct val="50000"/>
              </a:spcBef>
              <a:spcAft>
                <a:spcPct val="0"/>
              </a:spcAft>
              <a:defRPr sz="1400" b="1">
                <a:solidFill>
                  <a:schemeClr val="tx1"/>
                </a:solidFill>
                <a:latin typeface="Arial" charset="0"/>
                <a:ea typeface="ＭＳ Ｐゴシック" pitchFamily="34" charset="-128"/>
              </a:defRPr>
            </a:lvl9pPr>
          </a:lstStyle>
          <a:p>
            <a:pPr marL="0" marR="0" lvl="0" indent="0" algn="ctr" defTabSz="914400" eaLnBrk="1" fontAlgn="base" latinLnBrk="0" hangingPunct="1">
              <a:lnSpc>
                <a:spcPct val="100000"/>
              </a:lnSpc>
              <a:spcBef>
                <a:spcPct val="50000"/>
              </a:spcBef>
              <a:spcAft>
                <a:spcPct val="0"/>
              </a:spcAft>
              <a:buClrTx/>
              <a:buSzTx/>
              <a:buFontTx/>
              <a:buNone/>
              <a:tabLst/>
              <a:defRPr/>
            </a:pPr>
            <a:r>
              <a:rPr kumimoji="0" lang="fr-CH" altLang="en-US" sz="1800" b="1" i="0" u="none" strike="noStrike" kern="0" cap="none" spc="0" normalizeH="0" baseline="0" noProof="0" dirty="0">
                <a:ln>
                  <a:noFill/>
                </a:ln>
                <a:solidFill>
                  <a:srgbClr val="003366"/>
                </a:solidFill>
                <a:effectLst/>
                <a:uLnTx/>
                <a:uFillTx/>
                <a:latin typeface="Arial" charset="0"/>
                <a:ea typeface="ＭＳ Ｐゴシック" pitchFamily="34" charset="-128"/>
              </a:rPr>
              <a:t>Investigations</a:t>
            </a:r>
            <a:endParaRPr kumimoji="0" lang="en-US" altLang="en-US" sz="1800" b="1" i="0" u="none" strike="noStrike" kern="0" cap="none" spc="0" normalizeH="0" baseline="0" noProof="0" dirty="0">
              <a:ln>
                <a:noFill/>
              </a:ln>
              <a:solidFill>
                <a:srgbClr val="003366"/>
              </a:solidFill>
              <a:effectLst/>
              <a:uLnTx/>
              <a:uFillTx/>
              <a:latin typeface="Arial" charset="0"/>
              <a:ea typeface="ＭＳ Ｐゴシック" pitchFamily="34" charset="-128"/>
            </a:endParaRPr>
          </a:p>
        </p:txBody>
      </p:sp>
      <p:sp>
        <p:nvSpPr>
          <p:cNvPr id="33" name="Line 20"/>
          <p:cNvSpPr>
            <a:spLocks noChangeShapeType="1"/>
          </p:cNvSpPr>
          <p:nvPr/>
        </p:nvSpPr>
        <p:spPr bwMode="auto">
          <a:xfrm>
            <a:off x="3852993" y="3546495"/>
            <a:ext cx="576263" cy="0"/>
          </a:xfrm>
          <a:prstGeom prst="line">
            <a:avLst/>
          </a:prstGeom>
          <a:noFill/>
          <a:ln w="15875">
            <a:solidFill>
              <a:srgbClr val="003366"/>
            </a:solidFill>
            <a:miter lim="800000"/>
            <a:headEnd/>
            <a:tailEnd type="triangle" w="med" len="med"/>
          </a:ln>
          <a:extLst>
            <a:ext uri="{909E8E84-426E-40DD-AFC4-6F175D3DCCD1}">
              <a14:hiddenFill xmlns:a14="http://schemas.microsoft.com/office/drawing/2010/main">
                <a:noFill/>
              </a14:hiddenFill>
            </a:ext>
          </a:extLst>
        </p:spPr>
        <p:txBody>
          <a:bodyPr wrap="none"/>
          <a:lstStyle/>
          <a:p>
            <a:pPr marL="0" marR="0" lvl="0" indent="0" algn="ctr" defTabSz="914400" eaLnBrk="1" fontAlgn="base" latinLnBrk="0" hangingPunct="1">
              <a:lnSpc>
                <a:spcPct val="100000"/>
              </a:lnSpc>
              <a:spcBef>
                <a:spcPct val="50000"/>
              </a:spcBef>
              <a:spcAft>
                <a:spcPct val="0"/>
              </a:spcAft>
              <a:buClrTx/>
              <a:buSzTx/>
              <a:buFontTx/>
              <a:buNone/>
              <a:tabLst/>
              <a:defRPr/>
            </a:pPr>
            <a:endParaRPr kumimoji="0" lang="en-GB" sz="1400" b="1" i="0" u="none" strike="noStrike" kern="0" cap="none" spc="0" normalizeH="0" baseline="0" noProof="0">
              <a:ln>
                <a:noFill/>
              </a:ln>
              <a:solidFill>
                <a:srgbClr val="003366"/>
              </a:solidFill>
              <a:effectLst/>
              <a:uLnTx/>
              <a:uFillTx/>
              <a:latin typeface="Arial" charset="0"/>
              <a:ea typeface="ＭＳ Ｐゴシック" pitchFamily="34" charset="-128"/>
            </a:endParaRPr>
          </a:p>
        </p:txBody>
      </p:sp>
      <p:grpSp>
        <p:nvGrpSpPr>
          <p:cNvPr id="3" name="Group 2">
            <a:extLst>
              <a:ext uri="{FF2B5EF4-FFF2-40B4-BE49-F238E27FC236}">
                <a16:creationId xmlns:a16="http://schemas.microsoft.com/office/drawing/2014/main" id="{F1A1F021-C823-4BD9-A124-412602FD3EFA}"/>
              </a:ext>
            </a:extLst>
          </p:cNvPr>
          <p:cNvGrpSpPr/>
          <p:nvPr/>
        </p:nvGrpSpPr>
        <p:grpSpPr>
          <a:xfrm>
            <a:off x="1331641" y="1704436"/>
            <a:ext cx="2521352" cy="3684117"/>
            <a:chOff x="1042988" y="1662113"/>
            <a:chExt cx="2881312" cy="4203700"/>
          </a:xfrm>
        </p:grpSpPr>
        <p:grpSp>
          <p:nvGrpSpPr>
            <p:cNvPr id="28" name="Group 14"/>
            <p:cNvGrpSpPr>
              <a:grpSpLocks/>
            </p:cNvGrpSpPr>
            <p:nvPr/>
          </p:nvGrpSpPr>
          <p:grpSpPr bwMode="auto">
            <a:xfrm>
              <a:off x="1042988" y="1662113"/>
              <a:ext cx="2233612" cy="1131887"/>
              <a:chOff x="657" y="1047"/>
              <a:chExt cx="1270" cy="713"/>
            </a:xfrm>
            <a:solidFill>
              <a:srgbClr val="002A56">
                <a:lumMod val="10000"/>
                <a:lumOff val="90000"/>
              </a:srgbClr>
            </a:solidFill>
          </p:grpSpPr>
          <p:sp>
            <p:nvSpPr>
              <p:cNvPr id="29" name="Freeform 10"/>
              <p:cNvSpPr>
                <a:spLocks/>
              </p:cNvSpPr>
              <p:nvPr/>
            </p:nvSpPr>
            <p:spPr bwMode="auto">
              <a:xfrm>
                <a:off x="657" y="1047"/>
                <a:ext cx="1270" cy="713"/>
              </a:xfrm>
              <a:custGeom>
                <a:avLst/>
                <a:gdLst>
                  <a:gd name="T0" fmla="*/ 0 w 3364"/>
                  <a:gd name="T1" fmla="*/ 0 h 2157"/>
                  <a:gd name="T2" fmla="*/ 0 w 3364"/>
                  <a:gd name="T3" fmla="*/ 0 h 2157"/>
                  <a:gd name="T4" fmla="*/ 0 w 3364"/>
                  <a:gd name="T5" fmla="*/ 0 h 2157"/>
                  <a:gd name="T6" fmla="*/ 0 w 3364"/>
                  <a:gd name="T7" fmla="*/ 0 h 2157"/>
                  <a:gd name="T8" fmla="*/ 0 w 3364"/>
                  <a:gd name="T9" fmla="*/ 0 h 2157"/>
                  <a:gd name="T10" fmla="*/ 0 w 3364"/>
                  <a:gd name="T11" fmla="*/ 0 h 2157"/>
                  <a:gd name="T12" fmla="*/ 0 w 3364"/>
                  <a:gd name="T13" fmla="*/ 0 h 2157"/>
                  <a:gd name="T14" fmla="*/ 0 w 3364"/>
                  <a:gd name="T15" fmla="*/ 0 h 2157"/>
                  <a:gd name="T16" fmla="*/ 0 w 3364"/>
                  <a:gd name="T17" fmla="*/ 0 h 2157"/>
                  <a:gd name="T18" fmla="*/ 0 w 3364"/>
                  <a:gd name="T19" fmla="*/ 0 h 2157"/>
                  <a:gd name="T20" fmla="*/ 0 w 3364"/>
                  <a:gd name="T21" fmla="*/ 0 h 2157"/>
                  <a:gd name="T22" fmla="*/ 0 w 3364"/>
                  <a:gd name="T23" fmla="*/ 0 h 2157"/>
                  <a:gd name="T24" fmla="*/ 0 w 3364"/>
                  <a:gd name="T25" fmla="*/ 0 h 2157"/>
                  <a:gd name="T26" fmla="*/ 0 w 3364"/>
                  <a:gd name="T27" fmla="*/ 0 h 2157"/>
                  <a:gd name="T28" fmla="*/ 0 w 3364"/>
                  <a:gd name="T29" fmla="*/ 0 h 2157"/>
                  <a:gd name="T30" fmla="*/ 0 w 3364"/>
                  <a:gd name="T31" fmla="*/ 0 h 2157"/>
                  <a:gd name="T32" fmla="*/ 0 w 3364"/>
                  <a:gd name="T33" fmla="*/ 0 h 215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364" h="2157">
                    <a:moveTo>
                      <a:pt x="5" y="6"/>
                    </a:moveTo>
                    <a:lnTo>
                      <a:pt x="3364" y="6"/>
                    </a:lnTo>
                    <a:lnTo>
                      <a:pt x="3364" y="1968"/>
                    </a:lnTo>
                    <a:lnTo>
                      <a:pt x="3196" y="1912"/>
                    </a:lnTo>
                    <a:lnTo>
                      <a:pt x="2931" y="2029"/>
                    </a:lnTo>
                    <a:lnTo>
                      <a:pt x="2559" y="1978"/>
                    </a:lnTo>
                    <a:lnTo>
                      <a:pt x="2273" y="2106"/>
                    </a:lnTo>
                    <a:lnTo>
                      <a:pt x="1825" y="2009"/>
                    </a:lnTo>
                    <a:lnTo>
                      <a:pt x="1651" y="2024"/>
                    </a:lnTo>
                    <a:lnTo>
                      <a:pt x="1264" y="2157"/>
                    </a:lnTo>
                    <a:lnTo>
                      <a:pt x="1070" y="2050"/>
                    </a:lnTo>
                    <a:lnTo>
                      <a:pt x="795" y="2065"/>
                    </a:lnTo>
                    <a:lnTo>
                      <a:pt x="571" y="2034"/>
                    </a:lnTo>
                    <a:lnTo>
                      <a:pt x="326" y="2075"/>
                    </a:lnTo>
                    <a:lnTo>
                      <a:pt x="163" y="2019"/>
                    </a:lnTo>
                    <a:lnTo>
                      <a:pt x="0" y="2075"/>
                    </a:lnTo>
                    <a:lnTo>
                      <a:pt x="5" y="0"/>
                    </a:lnTo>
                  </a:path>
                </a:pathLst>
              </a:custGeom>
              <a:grpFill/>
              <a:ln w="9525" cap="flat" cmpd="sng">
                <a:solidFill>
                  <a:srgbClr val="003366"/>
                </a:solidFill>
                <a:prstDash val="solid"/>
                <a:round/>
                <a:headEnd type="none" w="med" len="med"/>
                <a:tailEnd type="none" w="med" len="med"/>
              </a:ln>
              <a:effectLst>
                <a:outerShdw dist="35921" dir="2700000" algn="ctr" rotWithShape="0">
                  <a:srgbClr val="003366"/>
                </a:outerShdw>
              </a:effectLst>
            </p:spPr>
            <p:txBody>
              <a:bodyPr/>
              <a:lstStyle/>
              <a:p>
                <a:pPr marL="0" marR="0" lvl="0" indent="0" algn="ctr" defTabSz="914400" eaLnBrk="1" fontAlgn="base" latinLnBrk="0" hangingPunct="1">
                  <a:lnSpc>
                    <a:spcPct val="100000"/>
                  </a:lnSpc>
                  <a:spcBef>
                    <a:spcPct val="50000"/>
                  </a:spcBef>
                  <a:spcAft>
                    <a:spcPct val="0"/>
                  </a:spcAft>
                  <a:buClrTx/>
                  <a:buSzTx/>
                  <a:buFontTx/>
                  <a:buNone/>
                  <a:tabLst/>
                  <a:defRPr/>
                </a:pPr>
                <a:endParaRPr kumimoji="0" lang="en-GB" sz="1400" b="1" i="0" u="none" strike="noStrike" kern="0" cap="none" spc="0" normalizeH="0" baseline="0" noProof="0">
                  <a:ln>
                    <a:noFill/>
                  </a:ln>
                  <a:solidFill>
                    <a:srgbClr val="003366"/>
                  </a:solidFill>
                  <a:effectLst/>
                  <a:uLnTx/>
                  <a:uFillTx/>
                  <a:latin typeface="Arial" charset="0"/>
                  <a:ea typeface="ＭＳ Ｐゴシック" pitchFamily="34" charset="-128"/>
                </a:endParaRPr>
              </a:p>
            </p:txBody>
          </p:sp>
          <p:sp>
            <p:nvSpPr>
              <p:cNvPr id="30" name="Text Box 11"/>
              <p:cNvSpPr txBox="1">
                <a:spLocks noChangeArrowheads="1"/>
              </p:cNvSpPr>
              <p:nvPr/>
            </p:nvSpPr>
            <p:spPr bwMode="auto">
              <a:xfrm>
                <a:off x="793" y="1298"/>
                <a:ext cx="1134" cy="26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b="1">
                    <a:solidFill>
                      <a:schemeClr val="tx1"/>
                    </a:solidFill>
                    <a:latin typeface="Arial" charset="0"/>
                    <a:ea typeface="ＭＳ Ｐゴシック" pitchFamily="34" charset="-128"/>
                  </a:defRPr>
                </a:lvl1pPr>
                <a:lvl2pPr marL="742950" indent="-285750" eaLnBrk="0" hangingPunct="0">
                  <a:defRPr sz="1400" b="1">
                    <a:solidFill>
                      <a:schemeClr val="tx1"/>
                    </a:solidFill>
                    <a:latin typeface="Arial" charset="0"/>
                    <a:ea typeface="ＭＳ Ｐゴシック" pitchFamily="34" charset="-128"/>
                  </a:defRPr>
                </a:lvl2pPr>
                <a:lvl3pPr marL="1143000" indent="-228600" eaLnBrk="0" hangingPunct="0">
                  <a:defRPr sz="1400" b="1">
                    <a:solidFill>
                      <a:schemeClr val="tx1"/>
                    </a:solidFill>
                    <a:latin typeface="Arial" charset="0"/>
                    <a:ea typeface="ＭＳ Ｐゴシック" pitchFamily="34" charset="-128"/>
                  </a:defRPr>
                </a:lvl3pPr>
                <a:lvl4pPr marL="1600200" indent="-228600" eaLnBrk="0" hangingPunct="0">
                  <a:defRPr sz="1400" b="1">
                    <a:solidFill>
                      <a:schemeClr val="tx1"/>
                    </a:solidFill>
                    <a:latin typeface="Arial" charset="0"/>
                    <a:ea typeface="ＭＳ Ｐゴシック" pitchFamily="34" charset="-128"/>
                  </a:defRPr>
                </a:lvl4pPr>
                <a:lvl5pPr marL="2057400" indent="-228600" eaLnBrk="0" hangingPunct="0">
                  <a:defRPr sz="1400" b="1">
                    <a:solidFill>
                      <a:schemeClr val="tx1"/>
                    </a:solidFill>
                    <a:latin typeface="Arial" charset="0"/>
                    <a:ea typeface="ＭＳ Ｐゴシック" pitchFamily="34" charset="-128"/>
                  </a:defRPr>
                </a:lvl5pPr>
                <a:lvl6pPr marL="2514600" indent="-228600" algn="ctr" eaLnBrk="0" fontAlgn="base" hangingPunct="0">
                  <a:spcBef>
                    <a:spcPct val="50000"/>
                  </a:spcBef>
                  <a:spcAft>
                    <a:spcPct val="0"/>
                  </a:spcAft>
                  <a:defRPr sz="1400" b="1">
                    <a:solidFill>
                      <a:schemeClr val="tx1"/>
                    </a:solidFill>
                    <a:latin typeface="Arial" charset="0"/>
                    <a:ea typeface="ＭＳ Ｐゴシック" pitchFamily="34" charset="-128"/>
                  </a:defRPr>
                </a:lvl6pPr>
                <a:lvl7pPr marL="2971800" indent="-228600" algn="ctr" eaLnBrk="0" fontAlgn="base" hangingPunct="0">
                  <a:spcBef>
                    <a:spcPct val="50000"/>
                  </a:spcBef>
                  <a:spcAft>
                    <a:spcPct val="0"/>
                  </a:spcAft>
                  <a:defRPr sz="1400" b="1">
                    <a:solidFill>
                      <a:schemeClr val="tx1"/>
                    </a:solidFill>
                    <a:latin typeface="Arial" charset="0"/>
                    <a:ea typeface="ＭＳ Ｐゴシック" pitchFamily="34" charset="-128"/>
                  </a:defRPr>
                </a:lvl7pPr>
                <a:lvl8pPr marL="3429000" indent="-228600" algn="ctr" eaLnBrk="0" fontAlgn="base" hangingPunct="0">
                  <a:spcBef>
                    <a:spcPct val="50000"/>
                  </a:spcBef>
                  <a:spcAft>
                    <a:spcPct val="0"/>
                  </a:spcAft>
                  <a:defRPr sz="1400" b="1">
                    <a:solidFill>
                      <a:schemeClr val="tx1"/>
                    </a:solidFill>
                    <a:latin typeface="Arial" charset="0"/>
                    <a:ea typeface="ＭＳ Ｐゴシック" pitchFamily="34" charset="-128"/>
                  </a:defRPr>
                </a:lvl8pPr>
                <a:lvl9pPr marL="3886200" indent="-228600" algn="ctr" eaLnBrk="0" fontAlgn="base" hangingPunct="0">
                  <a:spcBef>
                    <a:spcPct val="50000"/>
                  </a:spcBef>
                  <a:spcAft>
                    <a:spcPct val="0"/>
                  </a:spcAft>
                  <a:defRPr sz="1400" b="1">
                    <a:solidFill>
                      <a:schemeClr val="tx1"/>
                    </a:solidFill>
                    <a:latin typeface="Arial" charset="0"/>
                    <a:ea typeface="ＭＳ Ｐゴシック" pitchFamily="34" charset="-128"/>
                  </a:defRPr>
                </a:lvl9pPr>
              </a:lstStyle>
              <a:p>
                <a:pPr marL="0" marR="0" lvl="0" indent="0" defTabSz="914400" eaLnBrk="1" fontAlgn="base" latinLnBrk="0" hangingPunct="1">
                  <a:lnSpc>
                    <a:spcPct val="100000"/>
                  </a:lnSpc>
                  <a:spcBef>
                    <a:spcPct val="50000"/>
                  </a:spcBef>
                  <a:spcAft>
                    <a:spcPct val="0"/>
                  </a:spcAft>
                  <a:buClrTx/>
                  <a:buSzTx/>
                  <a:buFontTx/>
                  <a:buNone/>
                  <a:tabLst/>
                  <a:defRPr/>
                </a:pPr>
                <a:r>
                  <a:rPr kumimoji="0" lang="en-US" altLang="en-US" sz="1800" b="1" i="0" u="none" strike="noStrike" kern="0" cap="none" spc="0" normalizeH="0" baseline="0" noProof="0" dirty="0">
                    <a:ln>
                      <a:noFill/>
                    </a:ln>
                    <a:solidFill>
                      <a:srgbClr val="003366"/>
                    </a:solidFill>
                    <a:effectLst/>
                    <a:uLnTx/>
                    <a:uFillTx/>
                    <a:latin typeface="Arial" charset="0"/>
                    <a:ea typeface="ＭＳ Ｐゴシック" pitchFamily="34" charset="-128"/>
                  </a:rPr>
                  <a:t>Independence</a:t>
                </a:r>
              </a:p>
            </p:txBody>
          </p:sp>
        </p:grpSp>
        <p:sp>
          <p:nvSpPr>
            <p:cNvPr id="31" name="Freeform 12"/>
            <p:cNvSpPr>
              <a:spLocks/>
            </p:cNvSpPr>
            <p:nvPr/>
          </p:nvSpPr>
          <p:spPr bwMode="auto">
            <a:xfrm>
              <a:off x="1042988" y="3213100"/>
              <a:ext cx="2305050" cy="1131888"/>
            </a:xfrm>
            <a:custGeom>
              <a:avLst/>
              <a:gdLst>
                <a:gd name="T0" fmla="*/ 0 w 3364"/>
                <a:gd name="T1" fmla="*/ 0 h 2157"/>
                <a:gd name="T2" fmla="*/ 1370 w 3364"/>
                <a:gd name="T3" fmla="*/ 0 h 2157"/>
                <a:gd name="T4" fmla="*/ 1370 w 3364"/>
                <a:gd name="T5" fmla="*/ 0 h 2157"/>
                <a:gd name="T6" fmla="*/ 685 w 3364"/>
                <a:gd name="T7" fmla="*/ 0 h 2157"/>
                <a:gd name="T8" fmla="*/ 685 w 3364"/>
                <a:gd name="T9" fmla="*/ 0 h 2157"/>
                <a:gd name="T10" fmla="*/ 685 w 3364"/>
                <a:gd name="T11" fmla="*/ 0 h 2157"/>
                <a:gd name="T12" fmla="*/ 685 w 3364"/>
                <a:gd name="T13" fmla="*/ 0 h 2157"/>
                <a:gd name="T14" fmla="*/ 685 w 3364"/>
                <a:gd name="T15" fmla="*/ 0 h 2157"/>
                <a:gd name="T16" fmla="*/ 685 w 3364"/>
                <a:gd name="T17" fmla="*/ 0 h 2157"/>
                <a:gd name="T18" fmla="*/ 685 w 3364"/>
                <a:gd name="T19" fmla="*/ 0 h 2157"/>
                <a:gd name="T20" fmla="*/ 0 w 3364"/>
                <a:gd name="T21" fmla="*/ 0 h 2157"/>
                <a:gd name="T22" fmla="*/ 0 w 3364"/>
                <a:gd name="T23" fmla="*/ 0 h 2157"/>
                <a:gd name="T24" fmla="*/ 0 w 3364"/>
                <a:gd name="T25" fmla="*/ 0 h 2157"/>
                <a:gd name="T26" fmla="*/ 0 w 3364"/>
                <a:gd name="T27" fmla="*/ 0 h 2157"/>
                <a:gd name="T28" fmla="*/ 0 w 3364"/>
                <a:gd name="T29" fmla="*/ 0 h 2157"/>
                <a:gd name="T30" fmla="*/ 0 w 3364"/>
                <a:gd name="T31" fmla="*/ 0 h 2157"/>
                <a:gd name="T32" fmla="*/ 0 w 3364"/>
                <a:gd name="T33" fmla="*/ 0 h 215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364"/>
                <a:gd name="T52" fmla="*/ 0 h 2157"/>
                <a:gd name="T53" fmla="*/ 3364 w 3364"/>
                <a:gd name="T54" fmla="*/ 2157 h 215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364" h="2157">
                  <a:moveTo>
                    <a:pt x="5" y="6"/>
                  </a:moveTo>
                  <a:lnTo>
                    <a:pt x="3364" y="6"/>
                  </a:lnTo>
                  <a:lnTo>
                    <a:pt x="3364" y="1968"/>
                  </a:lnTo>
                  <a:lnTo>
                    <a:pt x="3196" y="1912"/>
                  </a:lnTo>
                  <a:lnTo>
                    <a:pt x="2931" y="2029"/>
                  </a:lnTo>
                  <a:lnTo>
                    <a:pt x="2559" y="1978"/>
                  </a:lnTo>
                  <a:lnTo>
                    <a:pt x="2273" y="2106"/>
                  </a:lnTo>
                  <a:lnTo>
                    <a:pt x="1825" y="2009"/>
                  </a:lnTo>
                  <a:lnTo>
                    <a:pt x="1651" y="2024"/>
                  </a:lnTo>
                  <a:lnTo>
                    <a:pt x="1264" y="2157"/>
                  </a:lnTo>
                  <a:lnTo>
                    <a:pt x="1070" y="2050"/>
                  </a:lnTo>
                  <a:lnTo>
                    <a:pt x="795" y="2065"/>
                  </a:lnTo>
                  <a:lnTo>
                    <a:pt x="571" y="2034"/>
                  </a:lnTo>
                  <a:lnTo>
                    <a:pt x="326" y="2075"/>
                  </a:lnTo>
                  <a:lnTo>
                    <a:pt x="163" y="2019"/>
                  </a:lnTo>
                  <a:lnTo>
                    <a:pt x="0" y="2075"/>
                  </a:lnTo>
                  <a:lnTo>
                    <a:pt x="5" y="0"/>
                  </a:lnTo>
                </a:path>
              </a:pathLst>
            </a:custGeom>
            <a:solidFill>
              <a:srgbClr val="002A56">
                <a:lumMod val="10000"/>
                <a:lumOff val="90000"/>
              </a:srgbClr>
            </a:solidFill>
            <a:ln w="9525">
              <a:solidFill>
                <a:srgbClr val="003366"/>
              </a:solidFill>
              <a:round/>
              <a:headEnd/>
              <a:tailEnd/>
            </a:ln>
            <a:effectLst>
              <a:outerShdw blurRad="63500" dist="38099" dir="2700000" algn="ctr" rotWithShape="0">
                <a:srgbClr val="003366">
                  <a:alpha val="74998"/>
                </a:srgbClr>
              </a:outerShdw>
            </a:effectLst>
          </p:spPr>
          <p:txBody>
            <a:bodyPr/>
            <a:lstStyle/>
            <a:p>
              <a:pPr marL="71438" marR="0" lvl="0" indent="0" algn="ctr" defTabSz="914400" eaLnBrk="1" fontAlgn="base" latinLnBrk="0" hangingPunct="1">
                <a:lnSpc>
                  <a:spcPct val="150000"/>
                </a:lnSpc>
                <a:spcBef>
                  <a:spcPts val="1800"/>
                </a:spcBef>
                <a:spcAft>
                  <a:spcPct val="0"/>
                </a:spcAft>
                <a:buClrTx/>
                <a:buSzTx/>
                <a:buFontTx/>
                <a:buNone/>
                <a:tabLst/>
                <a:defRPr/>
              </a:pPr>
              <a:r>
                <a:rPr kumimoji="0" lang="en-GB" b="1" i="0" u="none" strike="noStrike" kern="0" cap="none" spc="0" normalizeH="0" baseline="0" noProof="0" dirty="0">
                  <a:ln>
                    <a:noFill/>
                  </a:ln>
                  <a:solidFill>
                    <a:srgbClr val="003366"/>
                  </a:solidFill>
                  <a:effectLst/>
                  <a:uLnTx/>
                  <a:uFillTx/>
                  <a:latin typeface="Arial" charset="0"/>
                  <a:ea typeface="ＭＳ Ｐゴシック" charset="0"/>
                </a:rPr>
                <a:t>External</a:t>
              </a:r>
              <a:r>
                <a:rPr kumimoji="0" lang="fr-CH" b="1" i="0" u="none" strike="noStrike" kern="0" cap="none" spc="0" normalizeH="0" baseline="0" noProof="0" dirty="0">
                  <a:ln>
                    <a:noFill/>
                  </a:ln>
                  <a:solidFill>
                    <a:srgbClr val="003366"/>
                  </a:solidFill>
                  <a:effectLst/>
                  <a:uLnTx/>
                  <a:uFillTx/>
                  <a:latin typeface="Arial" charset="0"/>
                  <a:ea typeface="ＭＳ Ｐゴシック" charset="0"/>
                </a:rPr>
                <a:t> </a:t>
              </a:r>
              <a:r>
                <a:rPr kumimoji="0" lang="en-GB" b="1" i="0" u="none" strike="noStrike" kern="0" cap="none" spc="0" normalizeH="0" baseline="0" noProof="0" dirty="0">
                  <a:ln>
                    <a:noFill/>
                  </a:ln>
                  <a:solidFill>
                    <a:srgbClr val="003366"/>
                  </a:solidFill>
                  <a:effectLst/>
                  <a:uLnTx/>
                  <a:uFillTx/>
                  <a:latin typeface="Arial" charset="0"/>
                  <a:ea typeface="ＭＳ Ｐゴシック" charset="0"/>
                </a:rPr>
                <a:t>Oversight</a:t>
              </a:r>
            </a:p>
          </p:txBody>
        </p:sp>
        <p:sp>
          <p:nvSpPr>
            <p:cNvPr id="32" name="Line 19"/>
            <p:cNvSpPr>
              <a:spLocks noChangeShapeType="1"/>
            </p:cNvSpPr>
            <p:nvPr/>
          </p:nvSpPr>
          <p:spPr bwMode="auto">
            <a:xfrm>
              <a:off x="3924300" y="2133600"/>
              <a:ext cx="0" cy="3455988"/>
            </a:xfrm>
            <a:prstGeom prst="line">
              <a:avLst/>
            </a:prstGeom>
            <a:noFill/>
            <a:ln w="15875">
              <a:solidFill>
                <a:srgbClr val="003366"/>
              </a:solidFill>
              <a:miter lim="800000"/>
              <a:headEnd/>
              <a:tailEnd/>
            </a:ln>
            <a:extLst>
              <a:ext uri="{909E8E84-426E-40DD-AFC4-6F175D3DCCD1}">
                <a14:hiddenFill xmlns:a14="http://schemas.microsoft.com/office/drawing/2010/main">
                  <a:noFill/>
                </a14:hiddenFill>
              </a:ext>
            </a:extLst>
          </p:spPr>
          <p:txBody>
            <a:bodyPr wrap="none"/>
            <a:lstStyle/>
            <a:p>
              <a:pPr marL="0" marR="0" lvl="0" indent="0" algn="ctr" defTabSz="914400" eaLnBrk="1" fontAlgn="base" latinLnBrk="0" hangingPunct="1">
                <a:lnSpc>
                  <a:spcPct val="100000"/>
                </a:lnSpc>
                <a:spcBef>
                  <a:spcPct val="50000"/>
                </a:spcBef>
                <a:spcAft>
                  <a:spcPct val="0"/>
                </a:spcAft>
                <a:buClrTx/>
                <a:buSzTx/>
                <a:buFontTx/>
                <a:buNone/>
                <a:tabLst/>
                <a:defRPr/>
              </a:pPr>
              <a:endParaRPr kumimoji="0" lang="en-GB" sz="1400" b="1" i="0" u="none" strike="noStrike" kern="0" cap="none" spc="0" normalizeH="0" baseline="0" noProof="0">
                <a:ln>
                  <a:noFill/>
                </a:ln>
                <a:solidFill>
                  <a:srgbClr val="003366"/>
                </a:solidFill>
                <a:effectLst/>
                <a:uLnTx/>
                <a:uFillTx/>
                <a:latin typeface="Arial" charset="0"/>
                <a:ea typeface="ＭＳ Ｐゴシック" pitchFamily="34" charset="-128"/>
              </a:endParaRPr>
            </a:p>
          </p:txBody>
        </p:sp>
        <p:grpSp>
          <p:nvGrpSpPr>
            <p:cNvPr id="34" name="Group 14"/>
            <p:cNvGrpSpPr>
              <a:grpSpLocks/>
            </p:cNvGrpSpPr>
            <p:nvPr/>
          </p:nvGrpSpPr>
          <p:grpSpPr bwMode="auto">
            <a:xfrm>
              <a:off x="1079500" y="4735513"/>
              <a:ext cx="2233613" cy="1130300"/>
              <a:chOff x="657" y="1047"/>
              <a:chExt cx="1270" cy="713"/>
            </a:xfrm>
          </p:grpSpPr>
          <p:sp>
            <p:nvSpPr>
              <p:cNvPr id="35" name="Freeform 10"/>
              <p:cNvSpPr>
                <a:spLocks/>
              </p:cNvSpPr>
              <p:nvPr/>
            </p:nvSpPr>
            <p:spPr bwMode="auto">
              <a:xfrm>
                <a:off x="657" y="1047"/>
                <a:ext cx="1270" cy="713"/>
              </a:xfrm>
              <a:custGeom>
                <a:avLst/>
                <a:gdLst>
                  <a:gd name="T0" fmla="*/ 0 w 3364"/>
                  <a:gd name="T1" fmla="*/ 0 h 2157"/>
                  <a:gd name="T2" fmla="*/ 0 w 3364"/>
                  <a:gd name="T3" fmla="*/ 0 h 2157"/>
                  <a:gd name="T4" fmla="*/ 0 w 3364"/>
                  <a:gd name="T5" fmla="*/ 0 h 2157"/>
                  <a:gd name="T6" fmla="*/ 0 w 3364"/>
                  <a:gd name="T7" fmla="*/ 0 h 2157"/>
                  <a:gd name="T8" fmla="*/ 0 w 3364"/>
                  <a:gd name="T9" fmla="*/ 0 h 2157"/>
                  <a:gd name="T10" fmla="*/ 0 w 3364"/>
                  <a:gd name="T11" fmla="*/ 0 h 2157"/>
                  <a:gd name="T12" fmla="*/ 0 w 3364"/>
                  <a:gd name="T13" fmla="*/ 0 h 2157"/>
                  <a:gd name="T14" fmla="*/ 0 w 3364"/>
                  <a:gd name="T15" fmla="*/ 0 h 2157"/>
                  <a:gd name="T16" fmla="*/ 0 w 3364"/>
                  <a:gd name="T17" fmla="*/ 0 h 2157"/>
                  <a:gd name="T18" fmla="*/ 0 w 3364"/>
                  <a:gd name="T19" fmla="*/ 0 h 2157"/>
                  <a:gd name="T20" fmla="*/ 0 w 3364"/>
                  <a:gd name="T21" fmla="*/ 0 h 2157"/>
                  <a:gd name="T22" fmla="*/ 0 w 3364"/>
                  <a:gd name="T23" fmla="*/ 0 h 2157"/>
                  <a:gd name="T24" fmla="*/ 0 w 3364"/>
                  <a:gd name="T25" fmla="*/ 0 h 2157"/>
                  <a:gd name="T26" fmla="*/ 0 w 3364"/>
                  <a:gd name="T27" fmla="*/ 0 h 2157"/>
                  <a:gd name="T28" fmla="*/ 0 w 3364"/>
                  <a:gd name="T29" fmla="*/ 0 h 2157"/>
                  <a:gd name="T30" fmla="*/ 0 w 3364"/>
                  <a:gd name="T31" fmla="*/ 0 h 2157"/>
                  <a:gd name="T32" fmla="*/ 0 w 3364"/>
                  <a:gd name="T33" fmla="*/ 0 h 215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364" h="2157">
                    <a:moveTo>
                      <a:pt x="5" y="6"/>
                    </a:moveTo>
                    <a:lnTo>
                      <a:pt x="3364" y="6"/>
                    </a:lnTo>
                    <a:lnTo>
                      <a:pt x="3364" y="1968"/>
                    </a:lnTo>
                    <a:lnTo>
                      <a:pt x="3196" y="1912"/>
                    </a:lnTo>
                    <a:lnTo>
                      <a:pt x="2931" y="2029"/>
                    </a:lnTo>
                    <a:lnTo>
                      <a:pt x="2559" y="1978"/>
                    </a:lnTo>
                    <a:lnTo>
                      <a:pt x="2273" y="2106"/>
                    </a:lnTo>
                    <a:lnTo>
                      <a:pt x="1825" y="2009"/>
                    </a:lnTo>
                    <a:lnTo>
                      <a:pt x="1651" y="2024"/>
                    </a:lnTo>
                    <a:lnTo>
                      <a:pt x="1264" y="2157"/>
                    </a:lnTo>
                    <a:lnTo>
                      <a:pt x="1070" y="2050"/>
                    </a:lnTo>
                    <a:lnTo>
                      <a:pt x="795" y="2065"/>
                    </a:lnTo>
                    <a:lnTo>
                      <a:pt x="571" y="2034"/>
                    </a:lnTo>
                    <a:lnTo>
                      <a:pt x="326" y="2075"/>
                    </a:lnTo>
                    <a:lnTo>
                      <a:pt x="163" y="2019"/>
                    </a:lnTo>
                    <a:lnTo>
                      <a:pt x="0" y="2075"/>
                    </a:lnTo>
                    <a:lnTo>
                      <a:pt x="5" y="0"/>
                    </a:lnTo>
                  </a:path>
                </a:pathLst>
              </a:custGeom>
              <a:solidFill>
                <a:srgbClr val="002A56">
                  <a:lumMod val="10000"/>
                  <a:lumOff val="90000"/>
                </a:srgbClr>
              </a:solidFill>
              <a:ln w="9525" cap="flat" cmpd="sng">
                <a:solidFill>
                  <a:srgbClr val="003366"/>
                </a:solidFill>
                <a:prstDash val="solid"/>
                <a:round/>
                <a:headEnd type="none" w="med" len="med"/>
                <a:tailEnd type="none" w="med" len="med"/>
              </a:ln>
              <a:effectLst>
                <a:outerShdw dist="35921" dir="2700000" algn="ctr" rotWithShape="0">
                  <a:srgbClr val="003366"/>
                </a:outerShdw>
              </a:effectLst>
            </p:spPr>
            <p:txBody>
              <a:bodyPr/>
              <a:lstStyle/>
              <a:p>
                <a:pPr marL="0" marR="0" lvl="0" indent="0" algn="ctr" defTabSz="914400" eaLnBrk="1" fontAlgn="base" latinLnBrk="0" hangingPunct="1">
                  <a:lnSpc>
                    <a:spcPct val="100000"/>
                  </a:lnSpc>
                  <a:spcBef>
                    <a:spcPct val="50000"/>
                  </a:spcBef>
                  <a:spcAft>
                    <a:spcPct val="0"/>
                  </a:spcAft>
                  <a:buClrTx/>
                  <a:buSzTx/>
                  <a:buFontTx/>
                  <a:buNone/>
                  <a:tabLst/>
                  <a:defRPr/>
                </a:pPr>
                <a:endParaRPr kumimoji="0" lang="en-GB" sz="1400" b="1" i="0" u="none" strike="noStrike" kern="0" cap="none" spc="0" normalizeH="0" baseline="0" noProof="0">
                  <a:ln>
                    <a:noFill/>
                  </a:ln>
                  <a:solidFill>
                    <a:srgbClr val="003366"/>
                  </a:solidFill>
                  <a:effectLst/>
                  <a:uLnTx/>
                  <a:uFillTx/>
                  <a:latin typeface="Arial" charset="0"/>
                  <a:ea typeface="ＭＳ Ｐゴシック" pitchFamily="34" charset="-128"/>
                </a:endParaRPr>
              </a:p>
            </p:txBody>
          </p:sp>
          <p:sp>
            <p:nvSpPr>
              <p:cNvPr id="36" name="Text Box 11"/>
              <p:cNvSpPr txBox="1">
                <a:spLocks noChangeArrowheads="1"/>
              </p:cNvSpPr>
              <p:nvPr/>
            </p:nvSpPr>
            <p:spPr bwMode="auto">
              <a:xfrm>
                <a:off x="715" y="1188"/>
                <a:ext cx="1154" cy="465"/>
              </a:xfrm>
              <a:prstGeom prst="rect">
                <a:avLst/>
              </a:prstGeom>
              <a:solidFill>
                <a:srgbClr val="002A56">
                  <a:lumMod val="10000"/>
                  <a:lumOff val="9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b="1">
                    <a:solidFill>
                      <a:schemeClr val="tx1"/>
                    </a:solidFill>
                    <a:latin typeface="Arial" charset="0"/>
                    <a:ea typeface="ＭＳ Ｐゴシック" pitchFamily="34" charset="-128"/>
                  </a:defRPr>
                </a:lvl1pPr>
                <a:lvl2pPr marL="742950" indent="-285750" eaLnBrk="0" hangingPunct="0">
                  <a:defRPr sz="1400" b="1">
                    <a:solidFill>
                      <a:schemeClr val="tx1"/>
                    </a:solidFill>
                    <a:latin typeface="Arial" charset="0"/>
                    <a:ea typeface="ＭＳ Ｐゴシック" pitchFamily="34" charset="-128"/>
                  </a:defRPr>
                </a:lvl2pPr>
                <a:lvl3pPr marL="1143000" indent="-228600" eaLnBrk="0" hangingPunct="0">
                  <a:defRPr sz="1400" b="1">
                    <a:solidFill>
                      <a:schemeClr val="tx1"/>
                    </a:solidFill>
                    <a:latin typeface="Arial" charset="0"/>
                    <a:ea typeface="ＭＳ Ｐゴシック" pitchFamily="34" charset="-128"/>
                  </a:defRPr>
                </a:lvl3pPr>
                <a:lvl4pPr marL="1600200" indent="-228600" eaLnBrk="0" hangingPunct="0">
                  <a:defRPr sz="1400" b="1">
                    <a:solidFill>
                      <a:schemeClr val="tx1"/>
                    </a:solidFill>
                    <a:latin typeface="Arial" charset="0"/>
                    <a:ea typeface="ＭＳ Ｐゴシック" pitchFamily="34" charset="-128"/>
                  </a:defRPr>
                </a:lvl4pPr>
                <a:lvl5pPr marL="2057400" indent="-228600" eaLnBrk="0" hangingPunct="0">
                  <a:defRPr sz="1400" b="1">
                    <a:solidFill>
                      <a:schemeClr val="tx1"/>
                    </a:solidFill>
                    <a:latin typeface="Arial" charset="0"/>
                    <a:ea typeface="ＭＳ Ｐゴシック" pitchFamily="34" charset="-128"/>
                  </a:defRPr>
                </a:lvl5pPr>
                <a:lvl6pPr marL="2514600" indent="-228600" algn="ctr" eaLnBrk="0" fontAlgn="base" hangingPunct="0">
                  <a:spcBef>
                    <a:spcPct val="50000"/>
                  </a:spcBef>
                  <a:spcAft>
                    <a:spcPct val="0"/>
                  </a:spcAft>
                  <a:defRPr sz="1400" b="1">
                    <a:solidFill>
                      <a:schemeClr val="tx1"/>
                    </a:solidFill>
                    <a:latin typeface="Arial" charset="0"/>
                    <a:ea typeface="ＭＳ Ｐゴシック" pitchFamily="34" charset="-128"/>
                  </a:defRPr>
                </a:lvl6pPr>
                <a:lvl7pPr marL="2971800" indent="-228600" algn="ctr" eaLnBrk="0" fontAlgn="base" hangingPunct="0">
                  <a:spcBef>
                    <a:spcPct val="50000"/>
                  </a:spcBef>
                  <a:spcAft>
                    <a:spcPct val="0"/>
                  </a:spcAft>
                  <a:defRPr sz="1400" b="1">
                    <a:solidFill>
                      <a:schemeClr val="tx1"/>
                    </a:solidFill>
                    <a:latin typeface="Arial" charset="0"/>
                    <a:ea typeface="ＭＳ Ｐゴシック" pitchFamily="34" charset="-128"/>
                  </a:defRPr>
                </a:lvl7pPr>
                <a:lvl8pPr marL="3429000" indent="-228600" algn="ctr" eaLnBrk="0" fontAlgn="base" hangingPunct="0">
                  <a:spcBef>
                    <a:spcPct val="50000"/>
                  </a:spcBef>
                  <a:spcAft>
                    <a:spcPct val="0"/>
                  </a:spcAft>
                  <a:defRPr sz="1400" b="1">
                    <a:solidFill>
                      <a:schemeClr val="tx1"/>
                    </a:solidFill>
                    <a:latin typeface="Arial" charset="0"/>
                    <a:ea typeface="ＭＳ Ｐゴシック" pitchFamily="34" charset="-128"/>
                  </a:defRPr>
                </a:lvl8pPr>
                <a:lvl9pPr marL="3886200" indent="-228600" algn="ctr" eaLnBrk="0" fontAlgn="base" hangingPunct="0">
                  <a:spcBef>
                    <a:spcPct val="50000"/>
                  </a:spcBef>
                  <a:spcAft>
                    <a:spcPct val="0"/>
                  </a:spcAft>
                  <a:defRPr sz="1400" b="1">
                    <a:solidFill>
                      <a:schemeClr val="tx1"/>
                    </a:solidFill>
                    <a:latin typeface="Arial" charset="0"/>
                    <a:ea typeface="ＭＳ Ｐゴシック" pitchFamily="34" charset="-128"/>
                  </a:defRPr>
                </a:lvl9pPr>
              </a:lstStyle>
              <a:p>
                <a:pPr marL="0" marR="0" lvl="0" indent="0" algn="ctr" defTabSz="914400" eaLnBrk="1" fontAlgn="base" latinLnBrk="0" hangingPunct="1">
                  <a:lnSpc>
                    <a:spcPct val="100000"/>
                  </a:lnSpc>
                  <a:spcBef>
                    <a:spcPct val="50000"/>
                  </a:spcBef>
                  <a:spcAft>
                    <a:spcPct val="0"/>
                  </a:spcAft>
                  <a:buClrTx/>
                  <a:buSzTx/>
                  <a:buFontTx/>
                  <a:buNone/>
                  <a:tabLst/>
                  <a:defRPr/>
                </a:pPr>
                <a:r>
                  <a:rPr kumimoji="0" lang="en-US" altLang="en-US" sz="1800" b="1" i="0" u="none" strike="noStrike" kern="0" cap="none" spc="0" normalizeH="0" baseline="0" noProof="0" dirty="0">
                    <a:ln>
                      <a:noFill/>
                    </a:ln>
                    <a:solidFill>
                      <a:srgbClr val="003366"/>
                    </a:solidFill>
                    <a:effectLst/>
                    <a:uLnTx/>
                    <a:uFillTx/>
                    <a:latin typeface="Arial" charset="0"/>
                    <a:ea typeface="ＭＳ Ｐゴシック" pitchFamily="34" charset="-128"/>
                  </a:rPr>
                  <a:t>System-wide competence</a:t>
                </a:r>
              </a:p>
            </p:txBody>
          </p:sp>
        </p:grpSp>
      </p:grpSp>
      <p:sp>
        <p:nvSpPr>
          <p:cNvPr id="37" name="Rounded Rectangle 36"/>
          <p:cNvSpPr/>
          <p:nvPr/>
        </p:nvSpPr>
        <p:spPr bwMode="auto">
          <a:xfrm>
            <a:off x="6228184" y="2060575"/>
            <a:ext cx="1584176" cy="504329"/>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spAutoFit/>
          </a:bodyPr>
          <a:lstStyle/>
          <a:p>
            <a:pPr algn="ctr" defTabSz="914400" fontAlgn="base">
              <a:spcBef>
                <a:spcPct val="50000"/>
              </a:spcBef>
              <a:spcAft>
                <a:spcPct val="0"/>
              </a:spcAft>
            </a:pPr>
            <a:endParaRPr lang="en-GB" sz="1400" b="1">
              <a:solidFill>
                <a:srgbClr val="003366"/>
              </a:solidFill>
              <a:latin typeface="Arial" charset="0"/>
              <a:ea typeface="ＭＳ Ｐゴシック" pitchFamily="34" charset="-128"/>
            </a:endParaRPr>
          </a:p>
        </p:txBody>
      </p:sp>
    </p:spTree>
    <p:extLst>
      <p:ext uri="{BB962C8B-B14F-4D97-AF65-F5344CB8AC3E}">
        <p14:creationId xmlns:p14="http://schemas.microsoft.com/office/powerpoint/2010/main" val="14910023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E21588-57E5-443F-A2C8-2FC02C1A1B8E}"/>
              </a:ext>
            </a:extLst>
          </p:cNvPr>
          <p:cNvSpPr>
            <a:spLocks noGrp="1"/>
          </p:cNvSpPr>
          <p:nvPr>
            <p:ph type="title"/>
          </p:nvPr>
        </p:nvSpPr>
        <p:spPr>
          <a:xfrm>
            <a:off x="929081" y="373676"/>
            <a:ext cx="7678548" cy="290282"/>
          </a:xfrm>
        </p:spPr>
        <p:txBody>
          <a:bodyPr>
            <a:noAutofit/>
          </a:bodyPr>
          <a:lstStyle/>
          <a:p>
            <a:pPr algn="ctr"/>
            <a:r>
              <a:rPr lang="en-US" sz="3200" dirty="0">
                <a:solidFill>
                  <a:schemeClr val="accent5"/>
                </a:solidFill>
              </a:rPr>
              <a:t>Resources, methodologies and procedures</a:t>
            </a:r>
          </a:p>
        </p:txBody>
      </p:sp>
      <p:sp>
        <p:nvSpPr>
          <p:cNvPr id="3" name="Content Placeholder 2">
            <a:extLst>
              <a:ext uri="{FF2B5EF4-FFF2-40B4-BE49-F238E27FC236}">
                <a16:creationId xmlns:a16="http://schemas.microsoft.com/office/drawing/2014/main" id="{1AD6F298-3E88-414F-8E22-338FF91C9ACA}"/>
              </a:ext>
            </a:extLst>
          </p:cNvPr>
          <p:cNvSpPr>
            <a:spLocks noGrp="1"/>
          </p:cNvSpPr>
          <p:nvPr>
            <p:ph idx="1"/>
          </p:nvPr>
        </p:nvSpPr>
        <p:spPr>
          <a:xfrm>
            <a:off x="929081" y="889233"/>
            <a:ext cx="7728882" cy="4975786"/>
          </a:xfrm>
        </p:spPr>
        <p:txBody>
          <a:bodyPr>
            <a:normAutofit fontScale="25000" lnSpcReduction="20000"/>
          </a:bodyPr>
          <a:lstStyle/>
          <a:p>
            <a:r>
              <a:rPr lang="en-US" sz="7200" dirty="0"/>
              <a:t>11 Inspectors</a:t>
            </a:r>
          </a:p>
          <a:p>
            <a:pPr lvl="1">
              <a:lnSpc>
                <a:spcPct val="120000"/>
              </a:lnSpc>
            </a:pPr>
            <a:r>
              <a:rPr lang="en-US" sz="7200" dirty="0"/>
              <a:t>Inspectors are appointed by the General Assembly</a:t>
            </a:r>
          </a:p>
          <a:p>
            <a:pPr lvl="1">
              <a:lnSpc>
                <a:spcPct val="120000"/>
              </a:lnSpc>
            </a:pPr>
            <a:r>
              <a:rPr lang="en-US" sz="7200" dirty="0"/>
              <a:t>Serve 5-year term (max. two terms)</a:t>
            </a:r>
          </a:p>
          <a:p>
            <a:pPr lvl="1">
              <a:lnSpc>
                <a:spcPct val="120000"/>
              </a:lnSpc>
            </a:pPr>
            <a:r>
              <a:rPr lang="en-US" sz="7200" dirty="0"/>
              <a:t>Mandated to provide an independent view through inspections, evaluations, reports, letters and notes aimed at improving management and methods and at achieving greater coordination between organizations</a:t>
            </a:r>
          </a:p>
          <a:p>
            <a:pPr lvl="1">
              <a:lnSpc>
                <a:spcPct val="120000"/>
              </a:lnSpc>
            </a:pPr>
            <a:r>
              <a:rPr lang="en-US" sz="7200" dirty="0"/>
              <a:t>Conduct system-wide, multi-agency and single organization reviews</a:t>
            </a:r>
          </a:p>
          <a:p>
            <a:pPr lvl="1">
              <a:lnSpc>
                <a:spcPct val="120000"/>
              </a:lnSpc>
            </a:pPr>
            <a:r>
              <a:rPr lang="en-US" sz="7200" dirty="0"/>
              <a:t>Work independently, or sometimes in teams of 2-3</a:t>
            </a:r>
          </a:p>
          <a:p>
            <a:pPr>
              <a:spcAft>
                <a:spcPts val="600"/>
              </a:spcAft>
            </a:pPr>
            <a:r>
              <a:rPr lang="en-US" sz="7200" dirty="0"/>
              <a:t>Executive Secretary and 19 secretariat staff provide support for the work of the Inspectors</a:t>
            </a:r>
          </a:p>
          <a:p>
            <a:r>
              <a:rPr lang="en-US" sz="7200" dirty="0"/>
              <a:t>Products: </a:t>
            </a:r>
          </a:p>
          <a:p>
            <a:pPr lvl="1"/>
            <a:r>
              <a:rPr lang="en-US" sz="7200" dirty="0"/>
              <a:t>Reports (system-wide and management administration reviews (MARs)</a:t>
            </a:r>
          </a:p>
          <a:p>
            <a:pPr lvl="1"/>
            <a:r>
              <a:rPr lang="en-US" sz="7200" dirty="0"/>
              <a:t>Notes (technical reports without recommendation to governing body)</a:t>
            </a:r>
          </a:p>
          <a:p>
            <a:pPr lvl="1"/>
            <a:r>
              <a:rPr lang="en-US" sz="7200" dirty="0"/>
              <a:t>Management letters (directed to executive head to point out risk)</a:t>
            </a:r>
          </a:p>
          <a:p>
            <a:pPr lvl="1"/>
            <a:r>
              <a:rPr lang="en-US" sz="7200" dirty="0"/>
              <a:t>Confidential letters (directed to executive head to point out risk – not publicly posted)</a:t>
            </a:r>
          </a:p>
          <a:p>
            <a:r>
              <a:rPr lang="en-US" sz="7200" dirty="0"/>
              <a:t>Follow JIU Norms and Standards and Internal Working Procedures</a:t>
            </a:r>
          </a:p>
          <a:p>
            <a:endParaRPr lang="en-US" sz="7200" dirty="0"/>
          </a:p>
          <a:p>
            <a:pPr marL="342900" lvl="1" indent="0">
              <a:buNone/>
            </a:pPr>
            <a:endParaRPr lang="en-US" dirty="0"/>
          </a:p>
        </p:txBody>
      </p:sp>
      <p:sp>
        <p:nvSpPr>
          <p:cNvPr id="4" name="Footer Placeholder 3">
            <a:extLst>
              <a:ext uri="{FF2B5EF4-FFF2-40B4-BE49-F238E27FC236}">
                <a16:creationId xmlns:a16="http://schemas.microsoft.com/office/drawing/2014/main" id="{03E57F39-ECB5-4C67-9324-6F350104D7B2}"/>
              </a:ext>
            </a:extLst>
          </p:cNvPr>
          <p:cNvSpPr>
            <a:spLocks noGrp="1"/>
          </p:cNvSpPr>
          <p:nvPr>
            <p:ph type="ftr" sz="quarter" idx="11"/>
          </p:nvPr>
        </p:nvSpPr>
        <p:spPr/>
        <p:txBody>
          <a:bodyPr/>
          <a:lstStyle/>
          <a:p>
            <a:r>
              <a:rPr lang="en-US"/>
              <a:t>www.unjiu.org</a:t>
            </a:r>
            <a:endParaRPr lang="en-US" dirty="0"/>
          </a:p>
        </p:txBody>
      </p:sp>
      <p:sp>
        <p:nvSpPr>
          <p:cNvPr id="5" name="Slide Number Placeholder 4">
            <a:extLst>
              <a:ext uri="{FF2B5EF4-FFF2-40B4-BE49-F238E27FC236}">
                <a16:creationId xmlns:a16="http://schemas.microsoft.com/office/drawing/2014/main" id="{C669D6F4-DFCB-46DE-AFC4-B75C0E8F12CD}"/>
              </a:ext>
            </a:extLst>
          </p:cNvPr>
          <p:cNvSpPr>
            <a:spLocks noGrp="1"/>
          </p:cNvSpPr>
          <p:nvPr>
            <p:ph type="sldNum" sz="quarter" idx="12"/>
          </p:nvPr>
        </p:nvSpPr>
        <p:spPr/>
        <p:txBody>
          <a:bodyPr/>
          <a:lstStyle/>
          <a:p>
            <a:fld id="{4B7089FF-019A-4C6F-9750-2CDB39FA8EB8}" type="slidenum">
              <a:rPr lang="en-US" smtClean="0"/>
              <a:pPr/>
              <a:t>6</a:t>
            </a:fld>
            <a:endParaRPr lang="en-US" dirty="0"/>
          </a:p>
        </p:txBody>
      </p:sp>
    </p:spTree>
    <p:extLst>
      <p:ext uri="{BB962C8B-B14F-4D97-AF65-F5344CB8AC3E}">
        <p14:creationId xmlns:p14="http://schemas.microsoft.com/office/powerpoint/2010/main" val="20494348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F17585-A89E-46F6-8CEF-A5FE993B681C}"/>
              </a:ext>
            </a:extLst>
          </p:cNvPr>
          <p:cNvSpPr>
            <a:spLocks noGrp="1"/>
          </p:cNvSpPr>
          <p:nvPr>
            <p:ph type="title"/>
          </p:nvPr>
        </p:nvSpPr>
        <p:spPr>
          <a:xfrm>
            <a:off x="801149" y="99248"/>
            <a:ext cx="7772924" cy="994172"/>
          </a:xfrm>
        </p:spPr>
        <p:txBody>
          <a:bodyPr>
            <a:normAutofit/>
          </a:bodyPr>
          <a:lstStyle/>
          <a:p>
            <a:pPr algn="ctr"/>
            <a:r>
              <a:rPr lang="en-US" sz="3200" dirty="0">
                <a:solidFill>
                  <a:schemeClr val="accent5"/>
                </a:solidFill>
              </a:rPr>
              <a:t>Who are our stakeholders?</a:t>
            </a:r>
          </a:p>
        </p:txBody>
      </p:sp>
      <p:sp>
        <p:nvSpPr>
          <p:cNvPr id="3" name="Content Placeholder 2">
            <a:extLst>
              <a:ext uri="{FF2B5EF4-FFF2-40B4-BE49-F238E27FC236}">
                <a16:creationId xmlns:a16="http://schemas.microsoft.com/office/drawing/2014/main" id="{A28292D0-C79D-41C5-91BE-D2D737885CA7}"/>
              </a:ext>
            </a:extLst>
          </p:cNvPr>
          <p:cNvSpPr>
            <a:spLocks noGrp="1"/>
          </p:cNvSpPr>
          <p:nvPr>
            <p:ph idx="1"/>
          </p:nvPr>
        </p:nvSpPr>
        <p:spPr>
          <a:xfrm>
            <a:off x="1436552" y="857676"/>
            <a:ext cx="6761347" cy="5030543"/>
          </a:xfrm>
        </p:spPr>
        <p:txBody>
          <a:bodyPr>
            <a:noAutofit/>
          </a:bodyPr>
          <a:lstStyle/>
          <a:p>
            <a:pPr>
              <a:lnSpc>
                <a:spcPct val="100000"/>
              </a:lnSpc>
            </a:pPr>
            <a:endParaRPr lang="en-US" sz="1800" dirty="0"/>
          </a:p>
          <a:p>
            <a:pPr>
              <a:lnSpc>
                <a:spcPct val="100000"/>
              </a:lnSpc>
            </a:pPr>
            <a:r>
              <a:rPr lang="en-US" sz="2000" dirty="0"/>
              <a:t>Member States</a:t>
            </a:r>
          </a:p>
          <a:p>
            <a:pPr>
              <a:lnSpc>
                <a:spcPct val="100000"/>
              </a:lnSpc>
            </a:pPr>
            <a:r>
              <a:rPr lang="en-US" sz="2000" dirty="0"/>
              <a:t>Legislative organs/governing bodies of participating organizations</a:t>
            </a:r>
          </a:p>
          <a:p>
            <a:pPr>
              <a:lnSpc>
                <a:spcPct val="100000"/>
              </a:lnSpc>
            </a:pPr>
            <a:r>
              <a:rPr lang="en-US" sz="2000" dirty="0"/>
              <a:t>28 participating organizations (POs)</a:t>
            </a:r>
          </a:p>
          <a:p>
            <a:pPr lvl="1">
              <a:lnSpc>
                <a:spcPct val="100000"/>
              </a:lnSpc>
            </a:pPr>
            <a:r>
              <a:rPr lang="en-US" sz="2000" dirty="0"/>
              <a:t>United Nations Secretariat (including organizations whose secretariats are part of the United Nations Secretariat)</a:t>
            </a:r>
          </a:p>
          <a:p>
            <a:pPr lvl="1">
              <a:lnSpc>
                <a:spcPct val="100000"/>
              </a:lnSpc>
            </a:pPr>
            <a:r>
              <a:rPr lang="en-US" sz="2000" dirty="0"/>
              <a:t>Funds and </a:t>
            </a:r>
            <a:r>
              <a:rPr lang="en-US" sz="2000" dirty="0" err="1"/>
              <a:t>programmes</a:t>
            </a:r>
            <a:r>
              <a:rPr lang="en-US" sz="2000" dirty="0"/>
              <a:t> </a:t>
            </a:r>
          </a:p>
          <a:p>
            <a:pPr lvl="1">
              <a:lnSpc>
                <a:spcPct val="100000"/>
              </a:lnSpc>
            </a:pPr>
            <a:r>
              <a:rPr lang="en-US" sz="2000" dirty="0"/>
              <a:t>Specialized agencies</a:t>
            </a:r>
          </a:p>
          <a:p>
            <a:pPr>
              <a:lnSpc>
                <a:spcPct val="100000"/>
              </a:lnSpc>
            </a:pPr>
            <a:r>
              <a:rPr lang="en-US" sz="2000" dirty="0"/>
              <a:t>Executive heads of the POs</a:t>
            </a:r>
          </a:p>
          <a:p>
            <a:pPr>
              <a:lnSpc>
                <a:spcPct val="100000"/>
              </a:lnSpc>
            </a:pPr>
            <a:r>
              <a:rPr lang="en-US" sz="2000" dirty="0"/>
              <a:t>Other interested parties</a:t>
            </a:r>
          </a:p>
        </p:txBody>
      </p:sp>
      <p:sp>
        <p:nvSpPr>
          <p:cNvPr id="4" name="Footer Placeholder 3">
            <a:extLst>
              <a:ext uri="{FF2B5EF4-FFF2-40B4-BE49-F238E27FC236}">
                <a16:creationId xmlns:a16="http://schemas.microsoft.com/office/drawing/2014/main" id="{14F9D68D-114C-4D53-91AB-81B24840C34A}"/>
              </a:ext>
            </a:extLst>
          </p:cNvPr>
          <p:cNvSpPr>
            <a:spLocks noGrp="1"/>
          </p:cNvSpPr>
          <p:nvPr>
            <p:ph type="ftr" sz="quarter" idx="11"/>
          </p:nvPr>
        </p:nvSpPr>
        <p:spPr/>
        <p:txBody>
          <a:bodyPr/>
          <a:lstStyle/>
          <a:p>
            <a:r>
              <a:rPr lang="en-US"/>
              <a:t>www.unjiu.org</a:t>
            </a:r>
            <a:endParaRPr lang="en-US" dirty="0"/>
          </a:p>
        </p:txBody>
      </p:sp>
      <p:sp>
        <p:nvSpPr>
          <p:cNvPr id="5" name="Slide Number Placeholder 4">
            <a:extLst>
              <a:ext uri="{FF2B5EF4-FFF2-40B4-BE49-F238E27FC236}">
                <a16:creationId xmlns:a16="http://schemas.microsoft.com/office/drawing/2014/main" id="{566A3F8D-209E-40D0-B155-C6EB0B45ABB6}"/>
              </a:ext>
            </a:extLst>
          </p:cNvPr>
          <p:cNvSpPr>
            <a:spLocks noGrp="1"/>
          </p:cNvSpPr>
          <p:nvPr>
            <p:ph type="sldNum" sz="quarter" idx="12"/>
          </p:nvPr>
        </p:nvSpPr>
        <p:spPr/>
        <p:txBody>
          <a:bodyPr/>
          <a:lstStyle/>
          <a:p>
            <a:fld id="{4B7089FF-019A-4C6F-9750-2CDB39FA8EB8}" type="slidenum">
              <a:rPr lang="en-US" smtClean="0"/>
              <a:pPr/>
              <a:t>7</a:t>
            </a:fld>
            <a:endParaRPr lang="en-US" dirty="0"/>
          </a:p>
        </p:txBody>
      </p:sp>
    </p:spTree>
    <p:extLst>
      <p:ext uri="{BB962C8B-B14F-4D97-AF65-F5344CB8AC3E}">
        <p14:creationId xmlns:p14="http://schemas.microsoft.com/office/powerpoint/2010/main" val="36000871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9B4469-2C6B-483F-A25A-76514FA6F7A5}"/>
              </a:ext>
            </a:extLst>
          </p:cNvPr>
          <p:cNvSpPr>
            <a:spLocks noGrp="1"/>
          </p:cNvSpPr>
          <p:nvPr>
            <p:ph type="title"/>
          </p:nvPr>
        </p:nvSpPr>
        <p:spPr>
          <a:xfrm>
            <a:off x="860469" y="381568"/>
            <a:ext cx="7722590" cy="804632"/>
          </a:xfrm>
        </p:spPr>
        <p:txBody>
          <a:bodyPr>
            <a:noAutofit/>
          </a:bodyPr>
          <a:lstStyle/>
          <a:p>
            <a:pPr algn="ctr"/>
            <a:r>
              <a:rPr lang="en-US" sz="3200" dirty="0">
                <a:solidFill>
                  <a:schemeClr val="accent5"/>
                </a:solidFill>
              </a:rPr>
              <a:t>How do we work with General Assembly and other legislative organs/governing bodies?</a:t>
            </a:r>
          </a:p>
        </p:txBody>
      </p:sp>
      <p:sp>
        <p:nvSpPr>
          <p:cNvPr id="3" name="Content Placeholder 2">
            <a:extLst>
              <a:ext uri="{FF2B5EF4-FFF2-40B4-BE49-F238E27FC236}">
                <a16:creationId xmlns:a16="http://schemas.microsoft.com/office/drawing/2014/main" id="{434B688C-1607-492B-88C1-B5A3541A39A2}"/>
              </a:ext>
            </a:extLst>
          </p:cNvPr>
          <p:cNvSpPr>
            <a:spLocks noGrp="1"/>
          </p:cNvSpPr>
          <p:nvPr>
            <p:ph idx="1"/>
          </p:nvPr>
        </p:nvSpPr>
        <p:spPr>
          <a:xfrm>
            <a:off x="860469" y="1568320"/>
            <a:ext cx="7957255" cy="3721360"/>
          </a:xfrm>
        </p:spPr>
        <p:txBody>
          <a:bodyPr>
            <a:normAutofit fontScale="77500" lnSpcReduction="20000"/>
          </a:bodyPr>
          <a:lstStyle/>
          <a:p>
            <a:pPr>
              <a:lnSpc>
                <a:spcPct val="120000"/>
              </a:lnSpc>
            </a:pPr>
            <a:r>
              <a:rPr lang="en-US" sz="2600" dirty="0"/>
              <a:t>Present reports, primarily through the Fifth Committee; Second Committee and Committee for </a:t>
            </a:r>
            <a:r>
              <a:rPr lang="en-US" sz="2600" dirty="0" err="1"/>
              <a:t>Programme</a:t>
            </a:r>
            <a:r>
              <a:rPr lang="en-US" sz="2600" dirty="0"/>
              <a:t> and Coordination (CPC)</a:t>
            </a:r>
          </a:p>
          <a:p>
            <a:pPr>
              <a:lnSpc>
                <a:spcPct val="120000"/>
              </a:lnSpc>
            </a:pPr>
            <a:r>
              <a:rPr lang="en-US" sz="2600" dirty="0"/>
              <a:t>Legislative organs and/or governing bodies of United Nations specialized agencies, funds and </a:t>
            </a:r>
            <a:r>
              <a:rPr lang="en-US" sz="2600" dirty="0" err="1"/>
              <a:t>programmes</a:t>
            </a:r>
            <a:r>
              <a:rPr lang="en-US" sz="2600" dirty="0"/>
              <a:t> also take up JIU reports – some Organizations are better than others</a:t>
            </a:r>
          </a:p>
          <a:p>
            <a:pPr>
              <a:lnSpc>
                <a:spcPct val="120000"/>
              </a:lnSpc>
            </a:pPr>
            <a:r>
              <a:rPr lang="en-US" sz="2600" dirty="0"/>
              <a:t>Successful engagements are when legislative organs/governing bodies engage with the JIU on the substance of each report and ‘endorse’ JIU recommendations for implementation</a:t>
            </a:r>
          </a:p>
          <a:p>
            <a:pPr>
              <a:lnSpc>
                <a:spcPct val="120000"/>
              </a:lnSpc>
            </a:pPr>
            <a:r>
              <a:rPr lang="en-US" sz="2600" dirty="0"/>
              <a:t>Provide briefings to Member States Groups (only on their request) on findings and conclusions of reports </a:t>
            </a:r>
          </a:p>
          <a:p>
            <a:pPr marL="0" indent="0">
              <a:buNone/>
            </a:pPr>
            <a:endParaRPr lang="en-US" dirty="0"/>
          </a:p>
          <a:p>
            <a:endParaRPr lang="en-US" dirty="0"/>
          </a:p>
          <a:p>
            <a:endParaRPr lang="en-US" dirty="0"/>
          </a:p>
        </p:txBody>
      </p:sp>
      <p:sp>
        <p:nvSpPr>
          <p:cNvPr id="4" name="Footer Placeholder 3">
            <a:extLst>
              <a:ext uri="{FF2B5EF4-FFF2-40B4-BE49-F238E27FC236}">
                <a16:creationId xmlns:a16="http://schemas.microsoft.com/office/drawing/2014/main" id="{7F69BE1B-0657-491D-9E18-1061E307828C}"/>
              </a:ext>
            </a:extLst>
          </p:cNvPr>
          <p:cNvSpPr>
            <a:spLocks noGrp="1"/>
          </p:cNvSpPr>
          <p:nvPr>
            <p:ph type="ftr" sz="quarter" idx="11"/>
          </p:nvPr>
        </p:nvSpPr>
        <p:spPr/>
        <p:txBody>
          <a:bodyPr/>
          <a:lstStyle/>
          <a:p>
            <a:r>
              <a:rPr lang="en-US"/>
              <a:t>www.unjiu.org</a:t>
            </a:r>
            <a:endParaRPr lang="en-US" dirty="0"/>
          </a:p>
        </p:txBody>
      </p:sp>
      <p:sp>
        <p:nvSpPr>
          <p:cNvPr id="5" name="Slide Number Placeholder 4">
            <a:extLst>
              <a:ext uri="{FF2B5EF4-FFF2-40B4-BE49-F238E27FC236}">
                <a16:creationId xmlns:a16="http://schemas.microsoft.com/office/drawing/2014/main" id="{E37DAC9A-1FF6-4847-AA00-BD7B304EDF01}"/>
              </a:ext>
            </a:extLst>
          </p:cNvPr>
          <p:cNvSpPr>
            <a:spLocks noGrp="1"/>
          </p:cNvSpPr>
          <p:nvPr>
            <p:ph type="sldNum" sz="quarter" idx="12"/>
          </p:nvPr>
        </p:nvSpPr>
        <p:spPr/>
        <p:txBody>
          <a:bodyPr/>
          <a:lstStyle/>
          <a:p>
            <a:fld id="{4B7089FF-019A-4C6F-9750-2CDB39FA8EB8}" type="slidenum">
              <a:rPr lang="en-US" smtClean="0"/>
              <a:pPr/>
              <a:t>8</a:t>
            </a:fld>
            <a:endParaRPr lang="en-US" dirty="0"/>
          </a:p>
        </p:txBody>
      </p:sp>
    </p:spTree>
    <p:extLst>
      <p:ext uri="{BB962C8B-B14F-4D97-AF65-F5344CB8AC3E}">
        <p14:creationId xmlns:p14="http://schemas.microsoft.com/office/powerpoint/2010/main" val="28316306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31024" y="58721"/>
            <a:ext cx="7886700" cy="673371"/>
          </a:xfrm>
        </p:spPr>
        <p:txBody>
          <a:bodyPr>
            <a:normAutofit fontScale="90000"/>
          </a:bodyPr>
          <a:lstStyle/>
          <a:p>
            <a:r>
              <a:rPr lang="en-US" altLang="en-US" dirty="0">
                <a:solidFill>
                  <a:srgbClr val="FFFFFF"/>
                </a:solidFill>
              </a:rPr>
              <a:t>JIU mandate</a:t>
            </a:r>
            <a:endParaRPr lang="en-US" dirty="0"/>
          </a:p>
        </p:txBody>
      </p:sp>
      <p:sp>
        <p:nvSpPr>
          <p:cNvPr id="4" name="Footer Placeholder 3"/>
          <p:cNvSpPr>
            <a:spLocks noGrp="1"/>
          </p:cNvSpPr>
          <p:nvPr>
            <p:ph type="ftr" sz="quarter" idx="11"/>
          </p:nvPr>
        </p:nvSpPr>
        <p:spPr/>
        <p:txBody>
          <a:bodyPr/>
          <a:lstStyle/>
          <a:p>
            <a:r>
              <a:rPr lang="en-US"/>
              <a:t>www.unjiu.org</a:t>
            </a:r>
            <a:endParaRPr lang="en-US" dirty="0"/>
          </a:p>
        </p:txBody>
      </p:sp>
      <p:sp>
        <p:nvSpPr>
          <p:cNvPr id="5" name="Slide Number Placeholder 4"/>
          <p:cNvSpPr>
            <a:spLocks noGrp="1"/>
          </p:cNvSpPr>
          <p:nvPr>
            <p:ph type="sldNum" sz="quarter" idx="12"/>
          </p:nvPr>
        </p:nvSpPr>
        <p:spPr/>
        <p:txBody>
          <a:bodyPr/>
          <a:lstStyle/>
          <a:p>
            <a:fld id="{4B7089FF-019A-4C6F-9750-2CDB39FA8EB8}" type="slidenum">
              <a:rPr lang="en-US" smtClean="0"/>
              <a:pPr/>
              <a:t>9</a:t>
            </a:fld>
            <a:endParaRPr lang="en-US" dirty="0"/>
          </a:p>
        </p:txBody>
      </p:sp>
      <p:sp>
        <p:nvSpPr>
          <p:cNvPr id="6" name="Title 1"/>
          <p:cNvSpPr txBox="1">
            <a:spLocks/>
          </p:cNvSpPr>
          <p:nvPr/>
        </p:nvSpPr>
        <p:spPr>
          <a:xfrm>
            <a:off x="1091812" y="125834"/>
            <a:ext cx="7945315" cy="68789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a:lstStyle>
          <a:p>
            <a:pPr algn="ctr"/>
            <a:r>
              <a:rPr lang="en-US" sz="4000" dirty="0">
                <a:solidFill>
                  <a:schemeClr val="accent5"/>
                </a:solidFill>
              </a:rPr>
              <a:t>Identification of review topics</a:t>
            </a:r>
          </a:p>
        </p:txBody>
      </p:sp>
      <p:pic>
        <p:nvPicPr>
          <p:cNvPr id="7" name="Picture 6">
            <a:extLst>
              <a:ext uri="{FF2B5EF4-FFF2-40B4-BE49-F238E27FC236}">
                <a16:creationId xmlns:a16="http://schemas.microsoft.com/office/drawing/2014/main" id="{CBE702F5-3DD3-4D17-ADE3-9632442768C7}"/>
              </a:ext>
            </a:extLst>
          </p:cNvPr>
          <p:cNvPicPr>
            <a:picLocks noChangeAspect="1"/>
          </p:cNvPicPr>
          <p:nvPr/>
        </p:nvPicPr>
        <p:blipFill>
          <a:blip r:embed="rId3"/>
          <a:stretch>
            <a:fillRect/>
          </a:stretch>
        </p:blipFill>
        <p:spPr>
          <a:xfrm>
            <a:off x="1091812" y="1011304"/>
            <a:ext cx="7859241" cy="531399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650233147"/>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43F009AA20B2ED4399E9C39C77341190" ma:contentTypeVersion="13" ma:contentTypeDescription="Create a new document." ma:contentTypeScope="" ma:versionID="db147dec441514b8ac928e77ddf9a74e">
  <xsd:schema xmlns:xsd="http://www.w3.org/2001/XMLSchema" xmlns:xs="http://www.w3.org/2001/XMLSchema" xmlns:p="http://schemas.microsoft.com/office/2006/metadata/properties" xmlns:ns3="483dba53-7734-44b0-a8e9-8dd24ce872c9" xmlns:ns4="c7d0f312-d748-48d1-b1de-9d5105df2206" targetNamespace="http://schemas.microsoft.com/office/2006/metadata/properties" ma:root="true" ma:fieldsID="600963bcf669e6be9b3caa71dfe957bf" ns3:_="" ns4:_="">
    <xsd:import namespace="483dba53-7734-44b0-a8e9-8dd24ce872c9"/>
    <xsd:import namespace="c7d0f312-d748-48d1-b1de-9d5105df2206"/>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4:SharedWithUsers" minOccurs="0"/>
                <xsd:element ref="ns4:SharedWithDetails" minOccurs="0"/>
                <xsd:element ref="ns4:SharingHintHash"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83dba53-7734-44b0-a8e9-8dd24ce872c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Location" ma:index="13" nillable="true" ma:displayName="Location" ma:internalName="MediaServiceLocation"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c7d0f312-d748-48d1-b1de-9d5105df2206"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element name="SharingHintHash" ma:index="16"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580B4BD-A796-4976-B133-A9DBA0AD7DFE}">
  <ds:schemaRefs>
    <ds:schemaRef ds:uri="http://purl.org/dc/elements/1.1/"/>
    <ds:schemaRef ds:uri="http://schemas.microsoft.com/office/2006/metadata/properties"/>
    <ds:schemaRef ds:uri="c7d0f312-d748-48d1-b1de-9d5105df2206"/>
    <ds:schemaRef ds:uri="http://schemas.microsoft.com/office/2006/documentManagement/types"/>
    <ds:schemaRef ds:uri="http://purl.org/dc/terms/"/>
    <ds:schemaRef ds:uri="http://schemas.openxmlformats.org/package/2006/metadata/core-properties"/>
    <ds:schemaRef ds:uri="483dba53-7734-44b0-a8e9-8dd24ce872c9"/>
    <ds:schemaRef ds:uri="http://purl.org/dc/dcmitype/"/>
    <ds:schemaRef ds:uri="http://schemas.microsoft.com/office/infopath/2007/PartnerControls"/>
    <ds:schemaRef ds:uri="http://www.w3.org/XML/1998/namespace"/>
  </ds:schemaRefs>
</ds:datastoreItem>
</file>

<file path=customXml/itemProps2.xml><?xml version="1.0" encoding="utf-8"?>
<ds:datastoreItem xmlns:ds="http://schemas.openxmlformats.org/officeDocument/2006/customXml" ds:itemID="{FBA9414E-603C-44A4-B980-E4A1C18EA9F4}">
  <ds:schemaRefs>
    <ds:schemaRef ds:uri="http://schemas.microsoft.com/sharepoint/v3/contenttype/forms"/>
  </ds:schemaRefs>
</ds:datastoreItem>
</file>

<file path=customXml/itemProps3.xml><?xml version="1.0" encoding="utf-8"?>
<ds:datastoreItem xmlns:ds="http://schemas.openxmlformats.org/officeDocument/2006/customXml" ds:itemID="{AB90E4DC-A515-4A1A-95EB-20775D108D0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83dba53-7734-44b0-a8e9-8dd24ce872c9"/>
    <ds:schemaRef ds:uri="c7d0f312-d748-48d1-b1de-9d5105df220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14691</TotalTime>
  <Words>1770</Words>
  <Application>Microsoft Office PowerPoint</Application>
  <PresentationFormat>On-screen Show (4:3)</PresentationFormat>
  <Paragraphs>220</Paragraphs>
  <Slides>19</Slides>
  <Notes>11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19</vt:i4>
      </vt:variant>
    </vt:vector>
  </HeadingPairs>
  <TitlesOfParts>
    <vt:vector size="25" baseType="lpstr">
      <vt:lpstr>Abadi</vt:lpstr>
      <vt:lpstr>Arial</vt:lpstr>
      <vt:lpstr>Calibri</vt:lpstr>
      <vt:lpstr>Calibri Light</vt:lpstr>
      <vt:lpstr>Times New Roman</vt:lpstr>
      <vt:lpstr>Office Theme</vt:lpstr>
      <vt:lpstr> The Joint Inspection Unit of the  United Nations system</vt:lpstr>
      <vt:lpstr>What is the Joint Inspection Unit (JIU)?</vt:lpstr>
      <vt:lpstr>PowerPoint Presentation</vt:lpstr>
      <vt:lpstr>JIU in the oversight architecture of the United Nations system</vt:lpstr>
      <vt:lpstr>JIU mandate</vt:lpstr>
      <vt:lpstr>Resources, methodologies and procedures</vt:lpstr>
      <vt:lpstr>Who are our stakeholders?</vt:lpstr>
      <vt:lpstr>How do we work with General Assembly and other legislative organs/governing bodies?</vt:lpstr>
      <vt:lpstr>JIU mandate</vt:lpstr>
      <vt:lpstr>What guides the JIU’s programme of work?</vt:lpstr>
      <vt:lpstr>Status of recent Reviews</vt:lpstr>
      <vt:lpstr>Reviews in progress</vt:lpstr>
      <vt:lpstr>Reporting to the General Assembly</vt:lpstr>
      <vt:lpstr>J</vt:lpstr>
      <vt:lpstr>JIU mandate</vt:lpstr>
      <vt:lpstr>Status of acceptance and implementation of JIU recommendations</vt:lpstr>
      <vt:lpstr>JIU self assessment (2022)</vt:lpstr>
      <vt:lpstr>JIU mandate</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Lenore Matthew</dc:creator>
  <cp:lastModifiedBy>Eileen Anne Cronin</cp:lastModifiedBy>
  <cp:revision>69</cp:revision>
  <cp:lastPrinted>2021-12-03T10:28:20Z</cp:lastPrinted>
  <dcterms:created xsi:type="dcterms:W3CDTF">2018-12-13T15:00:42Z</dcterms:created>
  <dcterms:modified xsi:type="dcterms:W3CDTF">2023-08-31T12:31:06Z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0x01010043F009AA20B2ED4399E9C39C77341190</vt:lpwstr>
  </property>
</Properties>
</file>